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customXml/itemProps1.xml" ContentType="application/vnd.openxmlformats-officedocument.customXmlProperties+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20.xml" ContentType="application/vnd.openxmlformats-officedocument.presentationml.slideLayout+xml"/>
  <Override PartName="/ppt/notesSlides/notesSlide14.xml" ContentType="application/vnd.openxmlformats-officedocument.presentationml.notesSlide+xml"/>
  <Override PartName="/docProps/custom.xml" ContentType="application/vnd.openxmlformats-officedocument.custom-properties+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theme/theme4.xml" ContentType="application/vnd.openxmlformats-officedocument.theme+xml"/>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Default Extension="jpeg" ContentType="image/jpeg"/>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slideLayouts/slideLayout21.xml" ContentType="application/vnd.openxmlformats-officedocument.presentationml.slideLayout+xml"/>
  <Override PartName="/ppt/notesSlides/notesSlide13.xml" ContentType="application/vnd.openxmlformats-officedocument.presentationml.notesSlide+xml"/>
  <Default Extension="wdp" ContentType="image/vnd.ms-photo"/>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Default Extension="gif" ContentType="image/gif"/>
  <Override PartName="/ppt/notesSlides/notesSlide6.xml" ContentType="application/vnd.openxmlformats-officedocument.presentationml.notesSlide+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Layouts/slideLayout15.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2"/>
    <p:sldMasterId id="2147483664" r:id="rId3"/>
  </p:sldMasterIdLst>
  <p:notesMasterIdLst>
    <p:notesMasterId r:id="rId48"/>
  </p:notesMasterIdLst>
  <p:handoutMasterIdLst>
    <p:handoutMasterId r:id="rId49"/>
  </p:handoutMasterIdLst>
  <p:sldIdLst>
    <p:sldId id="256" r:id="rId4"/>
    <p:sldId id="291" r:id="rId5"/>
    <p:sldId id="257" r:id="rId6"/>
    <p:sldId id="284" r:id="rId7"/>
    <p:sldId id="359" r:id="rId8"/>
    <p:sldId id="330" r:id="rId9"/>
    <p:sldId id="360" r:id="rId10"/>
    <p:sldId id="331" r:id="rId11"/>
    <p:sldId id="333" r:id="rId12"/>
    <p:sldId id="356" r:id="rId13"/>
    <p:sldId id="357" r:id="rId14"/>
    <p:sldId id="334" r:id="rId15"/>
    <p:sldId id="335" r:id="rId16"/>
    <p:sldId id="327" r:id="rId17"/>
    <p:sldId id="352" r:id="rId18"/>
    <p:sldId id="361" r:id="rId19"/>
    <p:sldId id="353" r:id="rId20"/>
    <p:sldId id="354" r:id="rId21"/>
    <p:sldId id="292" r:id="rId22"/>
    <p:sldId id="340" r:id="rId23"/>
    <p:sldId id="341" r:id="rId24"/>
    <p:sldId id="342" r:id="rId25"/>
    <p:sldId id="343" r:id="rId26"/>
    <p:sldId id="344" r:id="rId27"/>
    <p:sldId id="345" r:id="rId28"/>
    <p:sldId id="346" r:id="rId29"/>
    <p:sldId id="347" r:id="rId30"/>
    <p:sldId id="348" r:id="rId31"/>
    <p:sldId id="349" r:id="rId32"/>
    <p:sldId id="336" r:id="rId33"/>
    <p:sldId id="337" r:id="rId34"/>
    <p:sldId id="338" r:id="rId35"/>
    <p:sldId id="339" r:id="rId36"/>
    <p:sldId id="362" r:id="rId37"/>
    <p:sldId id="367" r:id="rId38"/>
    <p:sldId id="299" r:id="rId39"/>
    <p:sldId id="300" r:id="rId40"/>
    <p:sldId id="298" r:id="rId41"/>
    <p:sldId id="295" r:id="rId42"/>
    <p:sldId id="296" r:id="rId43"/>
    <p:sldId id="297" r:id="rId44"/>
    <p:sldId id="355" r:id="rId45"/>
    <p:sldId id="351" r:id="rId46"/>
    <p:sldId id="279" r:id="rId47"/>
  </p:sldIdLst>
  <p:sldSz cx="9144000" cy="6858000" type="screen4x3"/>
  <p:notesSz cx="6858000" cy="9144000"/>
  <p:embeddedFontLst>
    <p:embeddedFont>
      <p:font typeface="Century Gothic" pitchFamily="34" charset="0"/>
      <p:regular r:id="rId50"/>
      <p:bold r:id="rId51"/>
      <p:italic r:id="rId52"/>
      <p:boldItalic r:id="rId53"/>
    </p:embeddedFont>
    <p:embeddedFont>
      <p:font typeface="Segoe UI" pitchFamily="34" charset="0"/>
      <p:regular r:id="rId54"/>
      <p:bold r:id="rId55"/>
      <p:italic r:id="rId56"/>
      <p:boldItalic r:id="rId57"/>
    </p:embeddedFont>
    <p:embeddedFont>
      <p:font typeface="Perpetua" pitchFamily="18" charset="0"/>
      <p:regular r:id="rId58"/>
      <p:bold r:id="rId59"/>
      <p:italic r:id="rId60"/>
      <p:boldItalic r:id="rId61"/>
    </p:embeddedFont>
    <p:embeddedFont>
      <p:font typeface="Cambria" pitchFamily="18" charset="0"/>
      <p:regular r:id="rId62"/>
      <p:bold r:id="rId63"/>
      <p:italic r:id="rId64"/>
      <p:boldItalic r:id="rId65"/>
    </p:embeddedFont>
    <p:embeddedFont>
      <p:font typeface="ＭＳ 明朝" pitchFamily="49" charset="-128"/>
      <p:regular r:id="rId66"/>
    </p:embeddedFont>
    <p:embeddedFont>
      <p:font typeface="Calibri" pitchFamily="34" charset="0"/>
      <p:regular r:id="rId67"/>
      <p:bold r:id="rId68"/>
      <p:italic r:id="rId69"/>
      <p:boldItalic r:id="rId7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inimized">
    <p:restoredLeft sz="15621" autoAdjust="0"/>
    <p:restoredTop sz="41039" autoAdjust="0"/>
  </p:normalViewPr>
  <p:slideViewPr>
    <p:cSldViewPr>
      <p:cViewPr varScale="1">
        <p:scale>
          <a:sx n="19" d="100"/>
          <a:sy n="19" d="100"/>
        </p:scale>
        <p:origin x="-2856" y="-108"/>
      </p:cViewPr>
      <p:guideLst>
        <p:guide orient="horz" pos="2160"/>
        <p:guide pos="2880"/>
      </p:guideLst>
    </p:cSldViewPr>
  </p:slideViewPr>
  <p:outlineViewPr>
    <p:cViewPr>
      <p:scale>
        <a:sx n="33" d="100"/>
        <a:sy n="33" d="100"/>
      </p:scale>
      <p:origin x="0" y="7626"/>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101" d="100"/>
          <a:sy n="101" d="100"/>
        </p:scale>
        <p:origin x="-2532" y="-108"/>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68" Type="http://schemas.openxmlformats.org/officeDocument/2006/relationships/font" Target="fonts/font19.fntdata"/><Relationship Id="rId7" Type="http://schemas.openxmlformats.org/officeDocument/2006/relationships/slide" Target="slides/slide4.xml"/><Relationship Id="rId71" Type="http://schemas.openxmlformats.org/officeDocument/2006/relationships/presProps" Target="presProps.xml"/><Relationship Id="rId2" Type="http://schemas.openxmlformats.org/officeDocument/2006/relationships/slideMaster" Target="slideMasters/slideMaster1.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handoutMaster" Target="handoutMasters/handoutMaster1.xml"/><Relationship Id="rId57" Type="http://schemas.openxmlformats.org/officeDocument/2006/relationships/font" Target="fonts/font8.fntdata"/><Relationship Id="rId61" Type="http://schemas.openxmlformats.org/officeDocument/2006/relationships/font" Target="fonts/font12.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notesMaster" Target="notesMasters/notesMaster1.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8" Type="http://schemas.openxmlformats.org/officeDocument/2006/relationships/slide" Target="slides/slide5.xml"/><Relationship Id="rId51" Type="http://schemas.openxmlformats.org/officeDocument/2006/relationships/font" Target="fonts/font2.fntdata"/><Relationship Id="rId72" Type="http://schemas.openxmlformats.org/officeDocument/2006/relationships/viewProps" Target="viewProps.xml"/><Relationship Id="rId3" Type="http://schemas.openxmlformats.org/officeDocument/2006/relationships/slideMaster" Target="slideMasters/slideMaster2.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1" Type="http://schemas.openxmlformats.org/officeDocument/2006/relationships/customXml" Target="../customXml/item1.xml"/><Relationship Id="rId6"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288B8DF-24AD-4F40-BBFC-89725AEAF415}" type="datetimeFigureOut">
              <a:rPr lang="en-US" smtClean="0"/>
              <a:pPr/>
              <a:t>11/7/2012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F2352DE-026B-4B56-8316-D39959E3BD60}" type="slidenum">
              <a:rPr lang="en-US" smtClean="0"/>
              <a:pPr/>
              <a:t>‹#›</a:t>
            </a:fld>
            <a:endParaRPr lang="en-US"/>
          </a:p>
        </p:txBody>
      </p:sp>
    </p:spTree>
    <p:extLst>
      <p:ext uri="{BB962C8B-B14F-4D97-AF65-F5344CB8AC3E}">
        <p14:creationId xmlns="" xmlns:p14="http://schemas.microsoft.com/office/powerpoint/2010/main" val="1607154818"/>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png>
</file>

<file path=ppt/media/image13.png>
</file>

<file path=ppt/media/image14.gif>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D9D4B4-0EC2-42AE-ABEC-26842DCC58CF}" type="datetimeFigureOut">
              <a:rPr lang="en-US" smtClean="0"/>
              <a:pPr/>
              <a:t>11/7/2012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1105E4-9E70-4B8C-B294-1B0219D99967}" type="slidenum">
              <a:rPr lang="en-US" smtClean="0"/>
              <a:pPr/>
              <a:t>‹#›</a:t>
            </a:fld>
            <a:endParaRPr lang="en-US"/>
          </a:p>
        </p:txBody>
      </p:sp>
    </p:spTree>
    <p:extLst>
      <p:ext uri="{BB962C8B-B14F-4D97-AF65-F5344CB8AC3E}">
        <p14:creationId xmlns="" xmlns:p14="http://schemas.microsoft.com/office/powerpoint/2010/main" val="1712570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Good afternoon to all. Firstly,</a:t>
            </a:r>
            <a:r>
              <a:rPr lang="en-US" baseline="0" dirty="0" smtClean="0"/>
              <a:t> my team would like to thank our sponsor and professor for taking out this time to be here for the presentation of our final year project’s overview. </a:t>
            </a:r>
            <a:endParaRPr lang="en-US" dirty="0" smtClean="0"/>
          </a:p>
        </p:txBody>
      </p:sp>
      <p:sp>
        <p:nvSpPr>
          <p:cNvPr id="4" name="Slide Number Placeholder 3"/>
          <p:cNvSpPr>
            <a:spLocks noGrp="1"/>
          </p:cNvSpPr>
          <p:nvPr>
            <p:ph type="sldNum" sz="quarter" idx="10"/>
          </p:nvPr>
        </p:nvSpPr>
        <p:spPr/>
        <p:txBody>
          <a:bodyPr/>
          <a:lstStyle/>
          <a:p>
            <a:fld id="{391105E4-9E70-4B8C-B294-1B0219D99967}" type="slidenum">
              <a:rPr lang="en-US" smtClean="0"/>
              <a:pPr/>
              <a:t>1</a:t>
            </a:fld>
            <a:endParaRPr lang="en-US"/>
          </a:p>
        </p:txBody>
      </p:sp>
    </p:spTree>
    <p:extLst>
      <p:ext uri="{BB962C8B-B14F-4D97-AF65-F5344CB8AC3E}">
        <p14:creationId xmlns="" xmlns:p14="http://schemas.microsoft.com/office/powerpoint/2010/main" val="33965279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of the </a:t>
            </a:r>
            <a:r>
              <a:rPr lang="en-US" baseline="0" dirty="0" err="1" smtClean="0"/>
              <a:t>xfactor</a:t>
            </a:r>
            <a:r>
              <a:rPr lang="en-US" baseline="0" dirty="0" smtClean="0"/>
              <a:t> of Osmosis is that we allow companies and individuals to post service online, meaning that for example, Great Eastern may require a team of well known personnel who specializes in company insurance. Thus they are able to post a service</a:t>
            </a:r>
          </a:p>
        </p:txBody>
      </p:sp>
      <p:sp>
        <p:nvSpPr>
          <p:cNvPr id="4" name="Slide Number Placeholder 3"/>
          <p:cNvSpPr>
            <a:spLocks noGrp="1"/>
          </p:cNvSpPr>
          <p:nvPr>
            <p:ph type="sldNum" sz="quarter" idx="10"/>
          </p:nvPr>
        </p:nvSpPr>
        <p:spPr/>
        <p:txBody>
          <a:bodyPr/>
          <a:lstStyle/>
          <a:p>
            <a:fld id="{391105E4-9E70-4B8C-B294-1B0219D99967}" type="slidenum">
              <a:rPr lang="en-US" smtClean="0"/>
              <a:pPr/>
              <a:t>18</a:t>
            </a:fld>
            <a:endParaRPr lang="en-US"/>
          </a:p>
        </p:txBody>
      </p:sp>
    </p:spTree>
    <p:extLst>
      <p:ext uri="{BB962C8B-B14F-4D97-AF65-F5344CB8AC3E}">
        <p14:creationId xmlns="" xmlns:p14="http://schemas.microsoft.com/office/powerpoint/2010/main" val="9442201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Address</a:t>
            </a:r>
          </a:p>
          <a:p>
            <a:r>
              <a:rPr lang="en-US" dirty="0" smtClean="0"/>
              <a:t>Company website</a:t>
            </a:r>
            <a:endParaRPr lang="en-US" dirty="0"/>
          </a:p>
        </p:txBody>
      </p:sp>
      <p:sp>
        <p:nvSpPr>
          <p:cNvPr id="4" name="Slide Number Placeholder 3"/>
          <p:cNvSpPr>
            <a:spLocks noGrp="1"/>
          </p:cNvSpPr>
          <p:nvPr>
            <p:ph type="sldNum" sz="quarter" idx="10"/>
          </p:nvPr>
        </p:nvSpPr>
        <p:spPr/>
        <p:txBody>
          <a:bodyPr/>
          <a:lstStyle/>
          <a:p>
            <a:fld id="{7804920A-D8E5-4892-BF35-FB14A6A3FDD0}" type="slidenum">
              <a:rPr lang="en-US" smtClean="0">
                <a:solidFill>
                  <a:prstClr val="black"/>
                </a:solidFill>
              </a:rPr>
              <a:pPr/>
              <a:t>24</a:t>
            </a:fld>
            <a:endParaRPr lang="en-US">
              <a:solidFill>
                <a:prstClr val="black"/>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t>As product is delivered over time at regular intervals, client’s feedback can be </a:t>
            </a:r>
            <a:r>
              <a:rPr lang="en-US" b="1" dirty="0" smtClean="0"/>
              <a:t>sought periodically </a:t>
            </a:r>
            <a:r>
              <a:rPr lang="en-US" dirty="0" smtClean="0"/>
              <a:t>thereby ensuring that the final product delivered would be </a:t>
            </a:r>
            <a:r>
              <a:rPr lang="en-US" b="1" dirty="0" smtClean="0"/>
              <a:t>tailored to the client’s demand </a:t>
            </a:r>
            <a:r>
              <a:rPr lang="en-US" dirty="0" smtClean="0"/>
              <a:t>as much as possible. </a:t>
            </a:r>
          </a:p>
          <a:p>
            <a:endParaRPr lang="en-US" dirty="0"/>
          </a:p>
        </p:txBody>
      </p:sp>
      <p:sp>
        <p:nvSpPr>
          <p:cNvPr id="4" name="Slide Number Placeholder 3"/>
          <p:cNvSpPr>
            <a:spLocks noGrp="1"/>
          </p:cNvSpPr>
          <p:nvPr>
            <p:ph type="sldNum" sz="quarter" idx="10"/>
          </p:nvPr>
        </p:nvSpPr>
        <p:spPr/>
        <p:txBody>
          <a:bodyPr/>
          <a:lstStyle/>
          <a:p>
            <a:fld id="{391105E4-9E70-4B8C-B294-1B0219D99967}" type="slidenum">
              <a:rPr lang="en-US" smtClean="0"/>
              <a:pPr/>
              <a:t>35</a:t>
            </a:fld>
            <a:endParaRPr lang="en-US"/>
          </a:p>
        </p:txBody>
      </p:sp>
    </p:spTree>
    <p:extLst>
      <p:ext uri="{BB962C8B-B14F-4D97-AF65-F5344CB8AC3E}">
        <p14:creationId xmlns="" xmlns:p14="http://schemas.microsoft.com/office/powerpoint/2010/main" val="30465702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For the risk on this project, we have identify 3. the first one is the use of unfamiliar programming language. For now, we have going to code the application using C#. Which to most of us is the first time except yang </a:t>
            </a:r>
            <a:r>
              <a:rPr lang="en-US" baseline="0" dirty="0" err="1" smtClean="0"/>
              <a:t>zhou</a:t>
            </a:r>
            <a:r>
              <a:rPr lang="en-US" baseline="0" dirty="0" smtClean="0"/>
              <a:t>, who is our lead developer. Some risk that we may faced will be the slowness in coding our function thus delaying of delivery. So to prevent this, we all will undergo research to understand on this language and crash course will be given by the lead developer. Working in pair for iteration 4 (during holiday) to pick up the language to get ready for the actual term. </a:t>
            </a:r>
          </a:p>
          <a:p>
            <a:endParaRPr lang="en-US" baseline="0" dirty="0" smtClean="0"/>
          </a:p>
          <a:p>
            <a:r>
              <a:rPr lang="en-US" baseline="0" dirty="0" smtClean="0"/>
              <a:t>Second is the change of LinkedIn policy. This risk is actually very high cause a change in their policy might cause us to </a:t>
            </a:r>
            <a:r>
              <a:rPr lang="en-US" baseline="0" dirty="0" err="1" smtClean="0"/>
              <a:t>bleech</a:t>
            </a:r>
            <a:r>
              <a:rPr lang="en-US" baseline="0" dirty="0" smtClean="0"/>
              <a:t> their new policy or unavailable of functions. To prevent this from happening, we research on various other social media developer tools to determine their applicability </a:t>
            </a:r>
            <a:endParaRPr lang="en-SG" dirty="0"/>
          </a:p>
        </p:txBody>
      </p:sp>
      <p:sp>
        <p:nvSpPr>
          <p:cNvPr id="4" name="Slide Number Placeholder 3"/>
          <p:cNvSpPr>
            <a:spLocks noGrp="1"/>
          </p:cNvSpPr>
          <p:nvPr>
            <p:ph type="sldNum" sz="quarter" idx="10"/>
          </p:nvPr>
        </p:nvSpPr>
        <p:spPr/>
        <p:txBody>
          <a:bodyPr/>
          <a:lstStyle/>
          <a:p>
            <a:fld id="{391105E4-9E70-4B8C-B294-1B0219D99967}" type="slidenum">
              <a:rPr lang="en-US" smtClean="0"/>
              <a:pPr/>
              <a:t>36</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Change of user</a:t>
            </a:r>
            <a:r>
              <a:rPr lang="en-US" baseline="0" dirty="0" smtClean="0"/>
              <a:t> requirement due to business nature, redoing the form, database etc that may hinder </a:t>
            </a:r>
            <a:r>
              <a:rPr lang="en-US" baseline="0" smtClean="0"/>
              <a:t>delivery date. </a:t>
            </a:r>
            <a:endParaRPr lang="en-SG"/>
          </a:p>
        </p:txBody>
      </p:sp>
      <p:sp>
        <p:nvSpPr>
          <p:cNvPr id="4" name="Slide Number Placeholder 3"/>
          <p:cNvSpPr>
            <a:spLocks noGrp="1"/>
          </p:cNvSpPr>
          <p:nvPr>
            <p:ph type="sldNum" sz="quarter" idx="10"/>
          </p:nvPr>
        </p:nvSpPr>
        <p:spPr/>
        <p:txBody>
          <a:bodyPr/>
          <a:lstStyle/>
          <a:p>
            <a:fld id="{391105E4-9E70-4B8C-B294-1B0219D99967}" type="slidenum">
              <a:rPr lang="en-US" smtClean="0"/>
              <a:pPr/>
              <a:t>37</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105E4-9E70-4B8C-B294-1B0219D99967}" type="slidenum">
              <a:rPr lang="en-US" smtClean="0"/>
              <a:pPr/>
              <a:t>38</a:t>
            </a:fld>
            <a:endParaRPr lang="en-US"/>
          </a:p>
        </p:txBody>
      </p:sp>
    </p:spTree>
    <p:extLst>
      <p:ext uri="{BB962C8B-B14F-4D97-AF65-F5344CB8AC3E}">
        <p14:creationId xmlns="" xmlns:p14="http://schemas.microsoft.com/office/powerpoint/2010/main" val="42922655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Oracle database, apache on windows servers, &lt;&lt; ONE</a:t>
            </a:r>
            <a:r>
              <a:rPr lang="en-US" baseline="0" dirty="0" smtClean="0"/>
              <a:t> MORE RISK &gt;&gt;</a:t>
            </a:r>
          </a:p>
          <a:p>
            <a:endParaRPr lang="en-US" baseline="0" dirty="0" smtClean="0"/>
          </a:p>
          <a:p>
            <a:r>
              <a:rPr lang="en-US" baseline="0" dirty="0" smtClean="0"/>
              <a:t>Taking information from the public domain and turn it into a private pipeline.</a:t>
            </a:r>
          </a:p>
          <a:p>
            <a:endParaRPr lang="en-US" baseline="0" dirty="0" smtClean="0"/>
          </a:p>
          <a:p>
            <a:endParaRPr lang="en-US" baseline="0" dirty="0" smtClean="0"/>
          </a:p>
          <a:p>
            <a:r>
              <a:rPr lang="en-US" baseline="0" dirty="0" smtClean="0"/>
              <a:t>Idea: cloud platform for companies to upload their employee’s skills to everyone around the world. And could be a platform for companies to sell their services and at the same time, recruitment plus head hunt. (recruitment via different social medias and hosting them on the web)</a:t>
            </a:r>
          </a:p>
          <a:p>
            <a:endParaRPr lang="en-US" baseline="0" dirty="0" smtClean="0"/>
          </a:p>
          <a:p>
            <a:r>
              <a:rPr lang="en-US" baseline="0" dirty="0" smtClean="0"/>
              <a:t>Business intelligence. </a:t>
            </a:r>
            <a:r>
              <a:rPr lang="en-US" baseline="0" smtClean="0"/>
              <a:t>(</a:t>
            </a:r>
            <a:endParaRPr lang="en-US" baseline="0" dirty="0" smtClean="0"/>
          </a:p>
          <a:p>
            <a:r>
              <a:rPr lang="en-US" baseline="0" dirty="0" smtClean="0"/>
              <a:t>Integration of certain current application outside on the web.</a:t>
            </a:r>
          </a:p>
          <a:p>
            <a:endParaRPr lang="en-US" baseline="0" dirty="0" smtClean="0"/>
          </a:p>
          <a:p>
            <a:r>
              <a:rPr lang="en-US" baseline="0" dirty="0" smtClean="0"/>
              <a:t>Anchor: benefits less to us but benefits GE more.</a:t>
            </a:r>
          </a:p>
          <a:p>
            <a:endParaRPr lang="en-US" baseline="0" dirty="0" smtClean="0"/>
          </a:p>
          <a:p>
            <a:r>
              <a:rPr lang="en-US" baseline="0" dirty="0" smtClean="0"/>
              <a:t>Social media + Recruitment</a:t>
            </a:r>
          </a:p>
          <a:p>
            <a:endParaRPr lang="en-US" baseline="0" dirty="0" smtClean="0"/>
          </a:p>
          <a:p>
            <a:r>
              <a:rPr lang="en-US" baseline="0" dirty="0" smtClean="0"/>
              <a:t>(company level (service direction, head hunt) more towards private, individual level (job find, being headhunted) more public)</a:t>
            </a:r>
            <a:endParaRPr lang="en-US" dirty="0"/>
          </a:p>
        </p:txBody>
      </p:sp>
      <p:sp>
        <p:nvSpPr>
          <p:cNvPr id="4" name="Slide Number Placeholder 3"/>
          <p:cNvSpPr>
            <a:spLocks noGrp="1"/>
          </p:cNvSpPr>
          <p:nvPr>
            <p:ph type="sldNum" sz="quarter" idx="10"/>
          </p:nvPr>
        </p:nvSpPr>
        <p:spPr/>
        <p:txBody>
          <a:bodyPr/>
          <a:lstStyle/>
          <a:p>
            <a:fld id="{391105E4-9E70-4B8C-B294-1B0219D99967}" type="slidenum">
              <a:rPr lang="en-US" smtClean="0"/>
              <a:pPr/>
              <a:t>41</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of the </a:t>
            </a:r>
            <a:r>
              <a:rPr lang="en-US" baseline="0" dirty="0" err="1" smtClean="0"/>
              <a:t>xfactor</a:t>
            </a:r>
            <a:r>
              <a:rPr lang="en-US" baseline="0" dirty="0" smtClean="0"/>
              <a:t> of Osmosis is that we allow companies and individuals to post service online, meaning that for example, Great Eastern may require a team of well known personnel who specializes in company insurance. Thus they are able to post a service</a:t>
            </a:r>
          </a:p>
        </p:txBody>
      </p:sp>
      <p:sp>
        <p:nvSpPr>
          <p:cNvPr id="4" name="Slide Number Placeholder 3"/>
          <p:cNvSpPr>
            <a:spLocks noGrp="1"/>
          </p:cNvSpPr>
          <p:nvPr>
            <p:ph type="sldNum" sz="quarter" idx="10"/>
          </p:nvPr>
        </p:nvSpPr>
        <p:spPr/>
        <p:txBody>
          <a:bodyPr/>
          <a:lstStyle/>
          <a:p>
            <a:fld id="{391105E4-9E70-4B8C-B294-1B0219D99967}" type="slidenum">
              <a:rPr lang="en-US" smtClean="0"/>
              <a:pPr/>
              <a:t>42</a:t>
            </a:fld>
            <a:endParaRPr lang="en-US"/>
          </a:p>
        </p:txBody>
      </p:sp>
    </p:spTree>
    <p:extLst>
      <p:ext uri="{BB962C8B-B14F-4D97-AF65-F5344CB8AC3E}">
        <p14:creationId xmlns="" xmlns:p14="http://schemas.microsoft.com/office/powerpoint/2010/main" val="9442201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of the </a:t>
            </a:r>
            <a:r>
              <a:rPr lang="en-US" baseline="0" dirty="0" err="1" smtClean="0"/>
              <a:t>xfactor</a:t>
            </a:r>
            <a:r>
              <a:rPr lang="en-US" baseline="0" dirty="0" smtClean="0"/>
              <a:t> of Osmosis is that we allow companies and individuals to post service online, meaning that for example, Great Eastern may require a team of well known personnel who specializes in company insurance. Thus they are able to post a service</a:t>
            </a:r>
          </a:p>
        </p:txBody>
      </p:sp>
      <p:sp>
        <p:nvSpPr>
          <p:cNvPr id="4" name="Slide Number Placeholder 3"/>
          <p:cNvSpPr>
            <a:spLocks noGrp="1"/>
          </p:cNvSpPr>
          <p:nvPr>
            <p:ph type="sldNum" sz="quarter" idx="10"/>
          </p:nvPr>
        </p:nvSpPr>
        <p:spPr/>
        <p:txBody>
          <a:bodyPr/>
          <a:lstStyle/>
          <a:p>
            <a:fld id="{391105E4-9E70-4B8C-B294-1B0219D99967}" type="slidenum">
              <a:rPr lang="en-US" smtClean="0"/>
              <a:pPr/>
              <a:t>43</a:t>
            </a:fld>
            <a:endParaRPr lang="en-US"/>
          </a:p>
        </p:txBody>
      </p:sp>
    </p:spTree>
    <p:extLst>
      <p:ext uri="{BB962C8B-B14F-4D97-AF65-F5344CB8AC3E}">
        <p14:creationId xmlns="" xmlns:p14="http://schemas.microsoft.com/office/powerpoint/2010/main" val="9442201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Team name is </a:t>
            </a:r>
            <a:r>
              <a:rPr lang="en-US" dirty="0" err="1" smtClean="0"/>
              <a:t>TeamGalaxy</a:t>
            </a:r>
            <a:r>
              <a:rPr lang="en-US" dirty="0" smtClean="0"/>
              <a:t>. </a:t>
            </a:r>
          </a:p>
          <a:p>
            <a:r>
              <a:rPr lang="en-US" dirty="0" smtClean="0"/>
              <a:t>These are the</a:t>
            </a:r>
            <a:r>
              <a:rPr lang="en-US" baseline="0" dirty="0" smtClean="0"/>
              <a:t> </a:t>
            </a:r>
            <a:r>
              <a:rPr lang="en-US" dirty="0" smtClean="0"/>
              <a:t>5 main roles that each of us will be in charged of.</a:t>
            </a:r>
            <a:r>
              <a:rPr lang="en-US" baseline="0" dirty="0" smtClean="0"/>
              <a:t> </a:t>
            </a:r>
          </a:p>
          <a:p>
            <a:r>
              <a:rPr lang="en-US" baseline="0" dirty="0" smtClean="0"/>
              <a:t>Project Manager by Zhan Hong who will be facilitating meetings, plan and manage progress of project.</a:t>
            </a:r>
          </a:p>
          <a:p>
            <a:r>
              <a:rPr lang="en-US" baseline="0" dirty="0" smtClean="0"/>
              <a:t>Deputy Project Manager will be Han Xiang who will oversee the project documentation and business analysis.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 will be the business analyst and tester for the application. </a:t>
            </a:r>
          </a:p>
          <a:p>
            <a:r>
              <a:rPr lang="en-US" baseline="0" dirty="0" err="1" smtClean="0"/>
              <a:t>Kaileng</a:t>
            </a:r>
            <a:r>
              <a:rPr lang="en-US" baseline="0" dirty="0" smtClean="0"/>
              <a:t> will be in charged of database and will also be managing the contents in the school’s </a:t>
            </a:r>
            <a:r>
              <a:rPr lang="en-US" baseline="0" dirty="0" err="1" smtClean="0"/>
              <a:t>wikipedia</a:t>
            </a:r>
            <a:r>
              <a:rPr lang="en-US" baseline="0" dirty="0" smtClean="0"/>
              <a:t> page.</a:t>
            </a:r>
          </a:p>
          <a:p>
            <a:r>
              <a:rPr lang="en-US" baseline="0" dirty="0" smtClean="0"/>
              <a:t>Yang Zhou will be the lead developer of the application. </a:t>
            </a:r>
          </a:p>
          <a:p>
            <a:r>
              <a:rPr lang="en-US" baseline="0" dirty="0" smtClean="0"/>
              <a:t>We will be rotating our roles while each of our main role still remain. </a:t>
            </a:r>
          </a:p>
          <a:p>
            <a:r>
              <a:rPr lang="en-US" baseline="0" dirty="0" smtClean="0"/>
              <a:t>Name of our project is HR Galaxy.</a:t>
            </a:r>
            <a:endParaRPr lang="en-US" dirty="0" smtClean="0"/>
          </a:p>
        </p:txBody>
      </p:sp>
      <p:sp>
        <p:nvSpPr>
          <p:cNvPr id="4" name="Slide Number Placeholder 3"/>
          <p:cNvSpPr>
            <a:spLocks noGrp="1"/>
          </p:cNvSpPr>
          <p:nvPr>
            <p:ph type="sldNum" sz="quarter" idx="10"/>
          </p:nvPr>
        </p:nvSpPr>
        <p:spPr/>
        <p:txBody>
          <a:bodyPr/>
          <a:lstStyle/>
          <a:p>
            <a:fld id="{391105E4-9E70-4B8C-B294-1B0219D99967}" type="slidenum">
              <a:rPr lang="en-US" smtClean="0"/>
              <a:pPr/>
              <a:t>2</a:t>
            </a:fld>
            <a:endParaRPr lang="en-US"/>
          </a:p>
        </p:txBody>
      </p:sp>
    </p:spTree>
    <p:extLst>
      <p:ext uri="{BB962C8B-B14F-4D97-AF65-F5344CB8AC3E}">
        <p14:creationId xmlns="" xmlns:p14="http://schemas.microsoft.com/office/powerpoint/2010/main" val="3229984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is the agenda for today. I will be going through</a:t>
            </a:r>
            <a:r>
              <a:rPr lang="en-US" baseline="0" dirty="0" smtClean="0"/>
              <a:t> our roles in this project and challenges faced.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Zhan </a:t>
            </a:r>
            <a:r>
              <a:rPr lang="en-US" baseline="0" dirty="0" err="1" smtClean="0"/>
              <a:t>hong</a:t>
            </a:r>
            <a:r>
              <a:rPr lang="en-US" baseline="0" dirty="0" smtClean="0"/>
              <a:t> will be going through existing HR system in the market and their advantages and also the features, goal and scope of our application.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Prototype will be done by yang </a:t>
            </a:r>
            <a:r>
              <a:rPr lang="en-US" baseline="0" dirty="0" err="1" smtClean="0"/>
              <a:t>zhou</a:t>
            </a:r>
            <a:r>
              <a:rPr lang="en-US" baseline="0" dirty="0" smtClean="0"/>
              <a:t>.</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err="1" smtClean="0"/>
              <a:t>Hanxiang</a:t>
            </a:r>
            <a:r>
              <a:rPr lang="en-US" baseline="0" dirty="0" smtClean="0"/>
              <a:t> will present risk mitigation and project schedule.</a:t>
            </a:r>
            <a:endParaRPr lang="en-US" dirty="0" smtClean="0"/>
          </a:p>
          <a:p>
            <a:endParaRPr lang="en-US" dirty="0"/>
          </a:p>
        </p:txBody>
      </p:sp>
      <p:sp>
        <p:nvSpPr>
          <p:cNvPr id="4" name="Slide Number Placeholder 3"/>
          <p:cNvSpPr>
            <a:spLocks noGrp="1"/>
          </p:cNvSpPr>
          <p:nvPr>
            <p:ph type="sldNum" sz="quarter" idx="10"/>
          </p:nvPr>
        </p:nvSpPr>
        <p:spPr/>
        <p:txBody>
          <a:bodyPr/>
          <a:lstStyle/>
          <a:p>
            <a:fld id="{391105E4-9E70-4B8C-B294-1B0219D99967}" type="slidenum">
              <a:rPr lang="en-US" smtClean="0"/>
              <a:pPr/>
              <a:t>3</a:t>
            </a:fld>
            <a:endParaRPr lang="en-US"/>
          </a:p>
        </p:txBody>
      </p:sp>
    </p:spTree>
    <p:extLst>
      <p:ext uri="{BB962C8B-B14F-4D97-AF65-F5344CB8AC3E}">
        <p14:creationId xmlns="" xmlns:p14="http://schemas.microsoft.com/office/powerpoint/2010/main" val="7028533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just a short introduction about our client, Great Eastern. It all started when the 3 of my team members </a:t>
            </a:r>
            <a:r>
              <a:rPr lang="en-US" baseline="0" dirty="0" err="1" smtClean="0"/>
              <a:t>hx,kl,ml</a:t>
            </a:r>
            <a:r>
              <a:rPr lang="en-US" baseline="0" dirty="0" smtClean="0"/>
              <a:t> during their internship wanted to improve on their legacy system but the regional manager of the Group IT department, Mr. </a:t>
            </a:r>
            <a:r>
              <a:rPr lang="en-US" baseline="0" dirty="0" err="1" smtClean="0"/>
              <a:t>Ong</a:t>
            </a:r>
            <a:r>
              <a:rPr lang="en-US" baseline="0" dirty="0" smtClean="0"/>
              <a:t> shared with us that GE currently is looking for a way to</a:t>
            </a:r>
          </a:p>
          <a:p>
            <a:r>
              <a:rPr lang="en-US" baseline="0" dirty="0" smtClean="0"/>
              <a:t>- better manage their human resource more efficiently </a:t>
            </a:r>
          </a:p>
          <a:p>
            <a:pPr>
              <a:buFontTx/>
              <a:buChar char="-"/>
            </a:pPr>
            <a:r>
              <a:rPr lang="en-US" baseline="0" dirty="0" smtClean="0"/>
              <a:t> conduct recruitment and promoting its talent pool in a more efficient manner </a:t>
            </a:r>
          </a:p>
          <a:p>
            <a:pPr>
              <a:buFontTx/>
              <a:buChar char="-"/>
            </a:pPr>
            <a:r>
              <a:rPr lang="en-US" baseline="0" dirty="0" smtClean="0"/>
              <a:t>traditional recruitment avenue like jobs </a:t>
            </a:r>
            <a:r>
              <a:rPr lang="en-US" baseline="0" dirty="0" err="1" smtClean="0"/>
              <a:t>dbwebsites</a:t>
            </a:r>
            <a:r>
              <a:rPr lang="en-US" baseline="0" dirty="0" smtClean="0"/>
              <a:t> out there are not able to meet their needs due to </a:t>
            </a:r>
          </a:p>
          <a:p>
            <a:pPr>
              <a:buFontTx/>
              <a:buChar char="-"/>
            </a:pPr>
            <a:r>
              <a:rPr lang="en-US" baseline="0" dirty="0" smtClean="0"/>
              <a:t>Thus we looked into these issues and identify the shortfalls of the </a:t>
            </a:r>
          </a:p>
        </p:txBody>
      </p:sp>
      <p:sp>
        <p:nvSpPr>
          <p:cNvPr id="4" name="Slide Number Placeholder 3"/>
          <p:cNvSpPr>
            <a:spLocks noGrp="1"/>
          </p:cNvSpPr>
          <p:nvPr>
            <p:ph type="sldNum" sz="quarter" idx="10"/>
          </p:nvPr>
        </p:nvSpPr>
        <p:spPr/>
        <p:txBody>
          <a:bodyPr/>
          <a:lstStyle/>
          <a:p>
            <a:fld id="{391105E4-9E70-4B8C-B294-1B0219D99967}" type="slidenum">
              <a:rPr lang="en-US" smtClean="0"/>
              <a:pPr/>
              <a:t>4</a:t>
            </a:fld>
            <a:endParaRPr lang="en-US"/>
          </a:p>
        </p:txBody>
      </p:sp>
    </p:spTree>
    <p:extLst>
      <p:ext uri="{BB962C8B-B14F-4D97-AF65-F5344CB8AC3E}">
        <p14:creationId xmlns="" xmlns:p14="http://schemas.microsoft.com/office/powerpoint/2010/main" val="944220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91105E4-9E70-4B8C-B294-1B0219D99967}" type="slidenum">
              <a:rPr lang="en-US" smtClean="0"/>
              <a:pPr/>
              <a:t>6</a:t>
            </a:fld>
            <a:endParaRPr lang="en-US"/>
          </a:p>
        </p:txBody>
      </p:sp>
    </p:spTree>
    <p:extLst>
      <p:ext uri="{BB962C8B-B14F-4D97-AF65-F5344CB8AC3E}">
        <p14:creationId xmlns="" xmlns:p14="http://schemas.microsoft.com/office/powerpoint/2010/main" val="19813540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smtClean="0"/>
              <a:t>Individuals are strategic resources of company</a:t>
            </a:r>
          </a:p>
          <a:p>
            <a:pPr lvl="1"/>
            <a:r>
              <a:rPr lang="en-US" dirty="0" smtClean="0"/>
              <a:t> thus can also be used for marketing employees</a:t>
            </a:r>
          </a:p>
          <a:p>
            <a:endParaRPr lang="en-US" dirty="0"/>
          </a:p>
        </p:txBody>
      </p:sp>
      <p:sp>
        <p:nvSpPr>
          <p:cNvPr id="4" name="Slide Number Placeholder 3"/>
          <p:cNvSpPr>
            <a:spLocks noGrp="1"/>
          </p:cNvSpPr>
          <p:nvPr>
            <p:ph type="sldNum" sz="quarter" idx="10"/>
          </p:nvPr>
        </p:nvSpPr>
        <p:spPr/>
        <p:txBody>
          <a:bodyPr/>
          <a:lstStyle/>
          <a:p>
            <a:fld id="{391105E4-9E70-4B8C-B294-1B0219D99967}" type="slidenum">
              <a:rPr lang="en-US" smtClean="0"/>
              <a:pPr/>
              <a:t>10</a:t>
            </a:fld>
            <a:endParaRPr lang="en-US"/>
          </a:p>
        </p:txBody>
      </p:sp>
    </p:spTree>
    <p:extLst>
      <p:ext uri="{BB962C8B-B14F-4D97-AF65-F5344CB8AC3E}">
        <p14:creationId xmlns="" xmlns:p14="http://schemas.microsoft.com/office/powerpoint/2010/main" val="2239045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organizations are able to discover and engage the services of other organizations or individuals. Osmosis aims to create an ecosystem where services offered by organizations and individuals a-liked can be traded freely. Traditional medium focuses more on the job</a:t>
            </a:r>
            <a:r>
              <a:rPr lang="en-US" sz="1200" kern="1200" baseline="0" dirty="0" smtClean="0">
                <a:solidFill>
                  <a:schemeClr val="tx1"/>
                </a:solidFill>
                <a:latin typeface="+mn-lt"/>
                <a:ea typeface="+mn-ea"/>
                <a:cs typeface="+mn-cs"/>
              </a:rPr>
              <a:t> profile of individuals but neglected the needs of the </a:t>
            </a:r>
            <a:r>
              <a:rPr lang="en-US" sz="1200" kern="1200" baseline="0" dirty="0" err="1" smtClean="0">
                <a:solidFill>
                  <a:schemeClr val="tx1"/>
                </a:solidFill>
                <a:latin typeface="+mn-lt"/>
                <a:ea typeface="+mn-ea"/>
                <a:cs typeface="+mn-cs"/>
              </a:rPr>
              <a:t>organisation</a:t>
            </a:r>
            <a:r>
              <a:rPr lang="en-US" sz="1200" kern="1200" baseline="0" dirty="0" smtClean="0">
                <a:solidFill>
                  <a:schemeClr val="tx1"/>
                </a:solidFill>
                <a:latin typeface="+mn-lt"/>
                <a:ea typeface="+mn-ea"/>
                <a:cs typeface="+mn-cs"/>
              </a:rPr>
              <a:t> who are always looking for ways to develop their talent pool and to market their capability and the service that they are able to provide tog as a team or department. Thus this is why we decided to create a platform where </a:t>
            </a:r>
            <a:r>
              <a:rPr lang="en-US" sz="1200" kern="1200" baseline="0" dirty="0" err="1" smtClean="0">
                <a:solidFill>
                  <a:schemeClr val="tx1"/>
                </a:solidFill>
                <a:latin typeface="+mn-lt"/>
                <a:ea typeface="+mn-ea"/>
                <a:cs typeface="+mn-cs"/>
              </a:rPr>
              <a:t>organisation</a:t>
            </a:r>
            <a:r>
              <a:rPr lang="en-US" sz="1200" kern="1200" baseline="0" dirty="0" smtClean="0">
                <a:solidFill>
                  <a:schemeClr val="tx1"/>
                </a:solidFill>
                <a:latin typeface="+mn-lt"/>
                <a:ea typeface="+mn-ea"/>
                <a:cs typeface="+mn-cs"/>
              </a:rPr>
              <a:t> can </a:t>
            </a:r>
            <a:r>
              <a:rPr lang="en-US" sz="1200" kern="1200" baseline="0" dirty="0" err="1" smtClean="0">
                <a:solidFill>
                  <a:schemeClr val="tx1"/>
                </a:solidFill>
                <a:latin typeface="+mn-lt"/>
                <a:ea typeface="+mn-ea"/>
                <a:cs typeface="+mn-cs"/>
              </a:rPr>
              <a:t>organise</a:t>
            </a:r>
            <a:r>
              <a:rPr lang="en-US" sz="1200" kern="1200" baseline="0" dirty="0" smtClean="0">
                <a:solidFill>
                  <a:schemeClr val="tx1"/>
                </a:solidFill>
                <a:latin typeface="+mn-lt"/>
                <a:ea typeface="+mn-ea"/>
                <a:cs typeface="+mn-cs"/>
              </a:rPr>
              <a:t> </a:t>
            </a:r>
            <a:r>
              <a:rPr lang="en-US" sz="1200" kern="1200" baseline="0" dirty="0" err="1" smtClean="0">
                <a:solidFill>
                  <a:schemeClr val="tx1"/>
                </a:solidFill>
                <a:latin typeface="+mn-lt"/>
                <a:ea typeface="+mn-ea"/>
                <a:cs typeface="+mn-cs"/>
              </a:rPr>
              <a:t>themselve</a:t>
            </a:r>
            <a:r>
              <a:rPr lang="en-US" sz="1200" kern="1200" baseline="0" dirty="0" smtClean="0">
                <a:solidFill>
                  <a:schemeClr val="tx1"/>
                </a:solidFill>
                <a:latin typeface="+mn-lt"/>
                <a:ea typeface="+mn-ea"/>
                <a:cs typeface="+mn-cs"/>
              </a:rPr>
              <a:t> into units to market the capability of their talent and individuals can also do so as we also </a:t>
            </a:r>
            <a:r>
              <a:rPr lang="en-US" sz="1200" kern="1200" baseline="0" dirty="0" err="1" smtClean="0">
                <a:solidFill>
                  <a:schemeClr val="tx1"/>
                </a:solidFill>
                <a:latin typeface="+mn-lt"/>
                <a:ea typeface="+mn-ea"/>
                <a:cs typeface="+mn-cs"/>
              </a:rPr>
              <a:t>recognise</a:t>
            </a:r>
            <a:r>
              <a:rPr lang="en-US" sz="1200" kern="1200" baseline="0" dirty="0" smtClean="0">
                <a:solidFill>
                  <a:schemeClr val="tx1"/>
                </a:solidFill>
                <a:latin typeface="+mn-lt"/>
                <a:ea typeface="+mn-ea"/>
                <a:cs typeface="+mn-cs"/>
              </a:rPr>
              <a:t> that some of them might be free lancer who would also like to provide their </a:t>
            </a:r>
            <a:r>
              <a:rPr lang="en-US" sz="1200" kern="1200" baseline="0" dirty="0" err="1" smtClean="0">
                <a:solidFill>
                  <a:schemeClr val="tx1"/>
                </a:solidFill>
                <a:latin typeface="+mn-lt"/>
                <a:ea typeface="+mn-ea"/>
                <a:cs typeface="+mn-cs"/>
              </a:rPr>
              <a:t>servie</a:t>
            </a:r>
            <a:r>
              <a:rPr lang="en-US" sz="1200" kern="1200" baseline="0" dirty="0" smtClean="0">
                <a:solidFill>
                  <a:schemeClr val="tx1"/>
                </a:solidFill>
                <a:latin typeface="+mn-lt"/>
                <a:ea typeface="+mn-ea"/>
                <a:cs typeface="+mn-cs"/>
              </a:rPr>
              <a:t>.</a:t>
            </a:r>
            <a:endParaRPr lang="en-US" baseline="0" dirty="0" smtClean="0"/>
          </a:p>
        </p:txBody>
      </p:sp>
      <p:sp>
        <p:nvSpPr>
          <p:cNvPr id="4" name="Slide Number Placeholder 3"/>
          <p:cNvSpPr>
            <a:spLocks noGrp="1"/>
          </p:cNvSpPr>
          <p:nvPr>
            <p:ph type="sldNum" sz="quarter" idx="10"/>
          </p:nvPr>
        </p:nvSpPr>
        <p:spPr/>
        <p:txBody>
          <a:bodyPr/>
          <a:lstStyle/>
          <a:p>
            <a:fld id="{391105E4-9E70-4B8C-B294-1B0219D99967}" type="slidenum">
              <a:rPr lang="en-US" smtClean="0"/>
              <a:pPr/>
              <a:t>14</a:t>
            </a:fld>
            <a:endParaRPr lang="en-US"/>
          </a:p>
        </p:txBody>
      </p:sp>
    </p:spTree>
    <p:extLst>
      <p:ext uri="{BB962C8B-B14F-4D97-AF65-F5344CB8AC3E}">
        <p14:creationId xmlns="" xmlns:p14="http://schemas.microsoft.com/office/powerpoint/2010/main" val="9442201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of the </a:t>
            </a:r>
            <a:r>
              <a:rPr lang="en-US" baseline="0" dirty="0" err="1" smtClean="0"/>
              <a:t>xfactor</a:t>
            </a:r>
            <a:r>
              <a:rPr lang="en-US" baseline="0" dirty="0" smtClean="0"/>
              <a:t> of Osmosis is that we allow companies and individuals to post service online, meaning that for example, Great Eastern may require a team of well known personnel who specializes in cloud computing technologies or they would need a new event company to handle one of their new event and through our platforms and companies who are be able to fulfill these requirements will be able to apply for this service job. Thus this is how it leads to companies able to discover new services provided by other companies or individuals.</a:t>
            </a:r>
          </a:p>
          <a:p>
            <a:endParaRPr lang="en-US" baseline="0" dirty="0" smtClean="0"/>
          </a:p>
          <a:p>
            <a:r>
              <a:rPr lang="en-US" baseline="0" dirty="0" smtClean="0"/>
              <a:t>Next company are able to maintain and promote their profile and advertise on the services and the talents that are carrying out this service. As we know that a company </a:t>
            </a:r>
            <a:r>
              <a:rPr lang="en-US" baseline="0" dirty="0" smtClean="0"/>
              <a:t>contains </a:t>
            </a:r>
            <a:r>
              <a:rPr lang="en-US" baseline="0" dirty="0" smtClean="0"/>
              <a:t>various </a:t>
            </a:r>
            <a:r>
              <a:rPr lang="en-US" baseline="0" dirty="0" smtClean="0"/>
              <a:t>department or function </a:t>
            </a:r>
            <a:r>
              <a:rPr lang="en-US" baseline="0" smtClean="0"/>
              <a:t>unit that may offer various kind of service or , </a:t>
            </a:r>
            <a:r>
              <a:rPr lang="en-US" baseline="0" dirty="0" smtClean="0"/>
              <a:t>we introduce a feature where they are allow to create of units within the company profile and units are able to tag employees and advertising different kinds of services that they provide. These units may also be able to search through for service they require or people for the job positions they are hiring.  What we want to recreate here is to empower diff departments within a co to be able to do their own recruitment or services first before recommending to their central HR or . </a:t>
            </a:r>
          </a:p>
          <a:p>
            <a:endParaRPr lang="en-US" baseline="0" dirty="0" smtClean="0"/>
          </a:p>
          <a:p>
            <a:r>
              <a:rPr lang="en-US" baseline="0" dirty="0" smtClean="0"/>
              <a:t>The tagging of employees would give recognition to employees and at the same time allow companies to advertise their talent pool for the benefits of the co and to the employees as well. </a:t>
            </a:r>
          </a:p>
          <a:p>
            <a:endParaRPr lang="en-US" baseline="0" dirty="0" smtClean="0"/>
          </a:p>
          <a:p>
            <a:r>
              <a:rPr lang="en-US" baseline="0" dirty="0" smtClean="0"/>
              <a:t>And lastly companies will be able to subscribe to other company or individual profile to receive updates from them. So really what we want to create here is a platform that will replace the scenario when people need a particular service or to fill a job position they will always tap into their private network and our platforms would really give biz professionals a place to discover new biz opportunities and talents everyday.</a:t>
            </a:r>
          </a:p>
        </p:txBody>
      </p:sp>
      <p:sp>
        <p:nvSpPr>
          <p:cNvPr id="4" name="Slide Number Placeholder 3"/>
          <p:cNvSpPr>
            <a:spLocks noGrp="1"/>
          </p:cNvSpPr>
          <p:nvPr>
            <p:ph type="sldNum" sz="quarter" idx="10"/>
          </p:nvPr>
        </p:nvSpPr>
        <p:spPr/>
        <p:txBody>
          <a:bodyPr/>
          <a:lstStyle/>
          <a:p>
            <a:fld id="{391105E4-9E70-4B8C-B294-1B0219D99967}" type="slidenum">
              <a:rPr lang="en-US" smtClean="0"/>
              <a:pPr/>
              <a:t>15</a:t>
            </a:fld>
            <a:endParaRPr lang="en-US"/>
          </a:p>
        </p:txBody>
      </p:sp>
    </p:spTree>
    <p:extLst>
      <p:ext uri="{BB962C8B-B14F-4D97-AF65-F5344CB8AC3E}">
        <p14:creationId xmlns="" xmlns:p14="http://schemas.microsoft.com/office/powerpoint/2010/main" val="9442201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One of the </a:t>
            </a:r>
            <a:r>
              <a:rPr lang="en-US" baseline="0" dirty="0" err="1" smtClean="0"/>
              <a:t>xfactor</a:t>
            </a:r>
            <a:r>
              <a:rPr lang="en-US" baseline="0" dirty="0" smtClean="0"/>
              <a:t> of Osmosis is that we allow companies and individuals to post service online, meaning that for example, Great Eastern may require a team of well known personnel who specializes in company insurance. Thus they are able to post a service</a:t>
            </a:r>
          </a:p>
        </p:txBody>
      </p:sp>
      <p:sp>
        <p:nvSpPr>
          <p:cNvPr id="4" name="Slide Number Placeholder 3"/>
          <p:cNvSpPr>
            <a:spLocks noGrp="1"/>
          </p:cNvSpPr>
          <p:nvPr>
            <p:ph type="sldNum" sz="quarter" idx="10"/>
          </p:nvPr>
        </p:nvSpPr>
        <p:spPr/>
        <p:txBody>
          <a:bodyPr/>
          <a:lstStyle/>
          <a:p>
            <a:fld id="{391105E4-9E70-4B8C-B294-1B0219D99967}" type="slidenum">
              <a:rPr lang="en-US" smtClean="0"/>
              <a:pPr/>
              <a:t>17</a:t>
            </a:fld>
            <a:endParaRPr lang="en-US"/>
          </a:p>
        </p:txBody>
      </p:sp>
    </p:spTree>
    <p:extLst>
      <p:ext uri="{BB962C8B-B14F-4D97-AF65-F5344CB8AC3E}">
        <p14:creationId xmlns="" xmlns:p14="http://schemas.microsoft.com/office/powerpoint/2010/main" val="94422014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5286601"/>
            <a:ext cx="9144000" cy="860425"/>
          </a:xfrm>
        </p:spPr>
        <p:txBody>
          <a:bodyPr anchor="b" anchorCtr="0"/>
          <a:lstStyle>
            <a:lvl1pPr algn="ctr">
              <a:defRPr>
                <a:solidFill>
                  <a:schemeClr val="tx2">
                    <a:lumMod val="7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0" y="5981700"/>
            <a:ext cx="9144000" cy="800100"/>
          </a:xfrm>
        </p:spPr>
        <p:txBody>
          <a:bodyPr>
            <a:normAutofit/>
          </a:bodyPr>
          <a:lstStyle>
            <a:lvl1pPr marL="0" indent="0" algn="ctr">
              <a:buNone/>
              <a:defRPr sz="2000">
                <a:solidFill>
                  <a:schemeClr val="tx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4"/>
          <p:cNvSpPr>
            <a:spLocks noGrp="1"/>
          </p:cNvSpPr>
          <p:nvPr>
            <p:ph type="sldNum" sz="quarter" idx="10"/>
          </p:nvPr>
        </p:nvSpPr>
        <p:spPr/>
        <p:txBody>
          <a:bodyPr/>
          <a:lstStyle/>
          <a:p>
            <a:fld id="{81582BD6-FC20-4557-852B-8433F8572D30}" type="slidenum">
              <a:rPr lang="en-US" smtClean="0"/>
              <a:pPr/>
              <a:t>‹#›</a:t>
            </a:fld>
            <a:endParaRPr lang="en-US" dirty="0"/>
          </a:p>
        </p:txBody>
      </p:sp>
      <p:sp>
        <p:nvSpPr>
          <p:cNvPr id="6" name="Footer Placeholder 5"/>
          <p:cNvSpPr>
            <a:spLocks noGrp="1"/>
          </p:cNvSpPr>
          <p:nvPr>
            <p:ph type="ftr" sz="quarter" idx="11"/>
          </p:nvPr>
        </p:nvSpPr>
        <p:spPr/>
        <p:txBody>
          <a:bodyPr/>
          <a:lstStyle/>
          <a:p>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447800"/>
            <a:ext cx="5111750" cy="46783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602" y="1752601"/>
            <a:ext cx="2855913" cy="4373563"/>
          </a:xfrm>
        </p:spPr>
        <p:txBody>
          <a:bodyPr/>
          <a:lstStyle>
            <a:lvl1pPr marL="0" indent="0">
              <a:lnSpc>
                <a:spcPts val="1600"/>
              </a:lnSpc>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2" name="Slide Number Placeholder 11"/>
          <p:cNvSpPr>
            <a:spLocks noGrp="1"/>
          </p:cNvSpPr>
          <p:nvPr>
            <p:ph type="sldNum" sz="quarter" idx="14"/>
          </p:nvPr>
        </p:nvSpPr>
        <p:spPr/>
        <p:txBody>
          <a:bodyPr/>
          <a:lstStyle/>
          <a:p>
            <a:fld id="{81582BD6-FC20-4557-852B-8433F8572D30}" type="slidenum">
              <a:rPr lang="en-US" smtClean="0"/>
              <a:pPr/>
              <a:t>‹#›</a:t>
            </a:fld>
            <a:endParaRPr lang="en-US" dirty="0"/>
          </a:p>
        </p:txBody>
      </p:sp>
      <p:sp>
        <p:nvSpPr>
          <p:cNvPr id="13" name="Footer Placeholder 12"/>
          <p:cNvSpPr>
            <a:spLocks noGrp="1"/>
          </p:cNvSpPr>
          <p:nvPr>
            <p:ph type="ftr" sz="quarter" idx="15"/>
          </p:nvPr>
        </p:nvSpPr>
        <p:spPr/>
        <p:txBody>
          <a:bodyPr/>
          <a:lstStyle/>
          <a:p>
            <a:endParaRPr lang="en-US" dirty="0"/>
          </a:p>
        </p:txBody>
      </p:sp>
      <p:sp>
        <p:nvSpPr>
          <p:cNvPr id="14" name="Title 13"/>
          <p:cNvSpPr>
            <a:spLocks noGrp="1"/>
          </p:cNvSpPr>
          <p:nvPr>
            <p:ph type="title"/>
          </p:nvPr>
        </p:nvSpPr>
        <p:spPr/>
        <p:txBody>
          <a:bodyPr/>
          <a:lstStyle/>
          <a:p>
            <a:r>
              <a:rPr lang="en-US" smtClean="0"/>
              <a:t>Click to edit Master title style</a:t>
            </a:r>
            <a:endParaRPr lang="en-US"/>
          </a:p>
        </p:txBody>
      </p:sp>
      <p:sp>
        <p:nvSpPr>
          <p:cNvPr id="15" name="Text Placeholder 10"/>
          <p:cNvSpPr>
            <a:spLocks noGrp="1"/>
          </p:cNvSpPr>
          <p:nvPr>
            <p:ph type="body" sz="quarter" idx="13"/>
          </p:nvPr>
        </p:nvSpPr>
        <p:spPr>
          <a:xfrm>
            <a:off x="533400" y="974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5181600"/>
            <a:ext cx="3962400" cy="338139"/>
          </a:xfrm>
        </p:spPr>
        <p:txBody>
          <a:bodyPr anchor="b"/>
          <a:lstStyle>
            <a:lvl1pPr algn="l">
              <a:defRPr sz="1800" b="1"/>
            </a:lvl1pPr>
          </a:lstStyle>
          <a:p>
            <a:r>
              <a:rPr lang="en-US" smtClean="0"/>
              <a:t>Click to edit Master title style</a:t>
            </a:r>
            <a:endParaRPr lang="en-US" dirty="0"/>
          </a:p>
        </p:txBody>
      </p:sp>
      <p:sp>
        <p:nvSpPr>
          <p:cNvPr id="3" name="Picture Placeholder 2"/>
          <p:cNvSpPr>
            <a:spLocks noGrp="1"/>
          </p:cNvSpPr>
          <p:nvPr>
            <p:ph type="pic" idx="1"/>
          </p:nvPr>
        </p:nvSpPr>
        <p:spPr>
          <a:xfrm>
            <a:off x="0" y="381000"/>
            <a:ext cx="9144000" cy="4724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457200" y="5486401"/>
            <a:ext cx="3962400" cy="804863"/>
          </a:xfrm>
        </p:spPr>
        <p:txBody>
          <a:bodyPr>
            <a:normAutofit/>
          </a:bodyPr>
          <a:lstStyle>
            <a:lvl1pPr marL="0" indent="0">
              <a:lnSpc>
                <a:spcPts val="1400"/>
              </a:lnSpc>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Slide Number Placeholder 7"/>
          <p:cNvSpPr>
            <a:spLocks noGrp="1"/>
          </p:cNvSpPr>
          <p:nvPr>
            <p:ph type="sldNum" sz="quarter" idx="10"/>
          </p:nvPr>
        </p:nvSpPr>
        <p:spPr/>
        <p:txBody>
          <a:bodyPr/>
          <a:lstStyle/>
          <a:p>
            <a:fld id="{81582BD6-FC20-4557-852B-8433F8572D30}" type="slidenum">
              <a:rPr lang="en-US" smtClean="0"/>
              <a:pPr/>
              <a:t>‹#›</a:t>
            </a:fld>
            <a:endParaRPr lang="en-US" dirty="0"/>
          </a:p>
        </p:txBody>
      </p:sp>
      <p:sp>
        <p:nvSpPr>
          <p:cNvPr id="9" name="Footer Placeholder 8"/>
          <p:cNvSpPr>
            <a:spLocks noGrp="1"/>
          </p:cNvSpPr>
          <p:nvPr>
            <p:ph type="ftr" sz="quarter" idx="11"/>
          </p:nvPr>
        </p:nvSpPr>
        <p:spPr/>
        <p:txBody>
          <a:bodyPr/>
          <a:lstStyle/>
          <a:p>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E77CD0E5-2351-472A-9BE8-7A18BFDEEF36}" type="datetimeFigureOut">
              <a:rPr lang="en-US" smtClean="0"/>
              <a:pPr/>
              <a:t>11/7/2012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22F10B-6A76-4500-99CB-78BC351FB5A4}" type="slidenum">
              <a:rPr lang="en-US" smtClean="0"/>
              <a:pPr/>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600199"/>
            <a:ext cx="8305800" cy="4525965"/>
          </a:xfrm>
        </p:spPr>
        <p:txBody>
          <a:bodyPr/>
          <a:lstStyle>
            <a:lvl1pPr marL="173038" indent="-173038">
              <a:lnSpc>
                <a:spcPts val="2600"/>
              </a:lnSpc>
              <a:buFont typeface="Arial" pitchFamily="34" charset="0"/>
              <a:buChar char="•"/>
              <a:defRPr sz="2400" b="0"/>
            </a:lvl1pPr>
            <a:lvl2pPr marL="684213" indent="-227013">
              <a:lnSpc>
                <a:spcPts val="2600"/>
              </a:lnSpc>
              <a:defRPr sz="2000"/>
            </a:lvl2pPr>
            <a:lvl3pPr marL="1087438" indent="-173038">
              <a:lnSpc>
                <a:spcPts val="2600"/>
              </a:lnSpc>
              <a:defRPr sz="1800"/>
            </a:lvl3pPr>
            <a:lvl4pPr marL="1541463" indent="-169863">
              <a:lnSpc>
                <a:spcPts val="2600"/>
              </a:lnSpc>
              <a:defRPr sz="1600"/>
            </a:lvl4pPr>
            <a:lvl5pPr marL="2001838" indent="-173038">
              <a:lnSpc>
                <a:spcPts val="2600"/>
              </a:lnSpc>
              <a:defRPr sz="1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10"/>
          <p:cNvSpPr>
            <a:spLocks noGrp="1"/>
          </p:cNvSpPr>
          <p:nvPr>
            <p:ph type="body" sz="quarter" idx="13"/>
          </p:nvPr>
        </p:nvSpPr>
        <p:spPr>
          <a:xfrm>
            <a:off x="533400" y="974400"/>
            <a:ext cx="8251200" cy="457200"/>
          </a:xfrm>
        </p:spPr>
        <p:txBody>
          <a:bodyPr>
            <a:normAutofit/>
          </a:bodyPr>
          <a:lstStyle>
            <a:lvl1pPr>
              <a:buFontTx/>
              <a:buNone/>
              <a:defRPr sz="2400"/>
            </a:lvl1pPr>
          </a:lstStyle>
          <a:p>
            <a:pPr lvl="0"/>
            <a:r>
              <a:rPr lang="en-US" smtClean="0"/>
              <a:t>Click to edit Master text styles</a:t>
            </a:r>
          </a:p>
        </p:txBody>
      </p:sp>
      <p:sp>
        <p:nvSpPr>
          <p:cNvPr id="10" name="Footer Placeholder 4"/>
          <p:cNvSpPr>
            <a:spLocks noGrp="1"/>
          </p:cNvSpPr>
          <p:nvPr>
            <p:ph type="ftr" sz="quarter" idx="3"/>
          </p:nvPr>
        </p:nvSpPr>
        <p:spPr>
          <a:xfrm>
            <a:off x="6248400" y="6653837"/>
            <a:ext cx="2895600" cy="365125"/>
          </a:xfrm>
          <a:prstGeom prst="rect">
            <a:avLst/>
          </a:prstGeom>
        </p:spPr>
        <p:txBody>
          <a:bodyPr/>
          <a:lstStyle>
            <a:lvl1pPr algn="r">
              <a:defRPr sz="900">
                <a:solidFill>
                  <a:schemeClr val="tx2"/>
                </a:solidFill>
                <a:latin typeface="Segoe UI" pitchFamily="34" charset="0"/>
                <a:cs typeface="Segoe UI" pitchFamily="34" charset="0"/>
              </a:defRPr>
            </a:lvl1pPr>
          </a:lstStyle>
          <a:p>
            <a:endParaRPr lang="en-US" dirty="0"/>
          </a:p>
        </p:txBody>
      </p:sp>
      <p:sp>
        <p:nvSpPr>
          <p:cNvPr id="12" name="Slide Number Placeholder 5"/>
          <p:cNvSpPr>
            <a:spLocks noGrp="1"/>
          </p:cNvSpPr>
          <p:nvPr>
            <p:ph type="sldNum" sz="quarter" idx="4"/>
          </p:nvPr>
        </p:nvSpPr>
        <p:spPr>
          <a:xfrm>
            <a:off x="76200" y="6638075"/>
            <a:ext cx="2133600" cy="365125"/>
          </a:xfrm>
          <a:prstGeom prst="rect">
            <a:avLst/>
          </a:prstGeom>
        </p:spPr>
        <p:txBody>
          <a:bodyPr/>
          <a:lstStyle>
            <a:lvl1pPr algn="l">
              <a:defRPr sz="1200" b="1">
                <a:solidFill>
                  <a:schemeClr val="tx2"/>
                </a:solidFill>
                <a:latin typeface="Segoe UI" pitchFamily="34" charset="0"/>
                <a:cs typeface="Segoe UI" pitchFamily="34" charset="0"/>
              </a:defRPr>
            </a:lvl1pPr>
          </a:lstStyle>
          <a:p>
            <a:fld id="{81582BD6-FC20-4557-852B-8433F8572D30}" type="slidenum">
              <a:rPr lang="en-US" smtClean="0"/>
              <a:pPr/>
              <a:t>‹#›</a:t>
            </a:fld>
            <a:endParaRPr lang="en-US" dirty="0"/>
          </a:p>
        </p:txBody>
      </p:sp>
      <p:sp>
        <p:nvSpPr>
          <p:cNvPr id="16" name="Title 15"/>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Summary">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9" name="Text Placeholder 8"/>
          <p:cNvSpPr>
            <a:spLocks noGrp="1"/>
          </p:cNvSpPr>
          <p:nvPr>
            <p:ph type="body" sz="quarter" idx="15"/>
          </p:nvPr>
        </p:nvSpPr>
        <p:spPr>
          <a:xfrm>
            <a:off x="1905000" y="30540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7" name="Title 6"/>
          <p:cNvSpPr>
            <a:spLocks noGrp="1"/>
          </p:cNvSpPr>
          <p:nvPr>
            <p:ph type="title"/>
          </p:nvPr>
        </p:nvSpPr>
        <p:spPr/>
        <p:txBody>
          <a:bodyPr/>
          <a:lstStyle/>
          <a:p>
            <a:r>
              <a:rPr lang="en-US" smtClean="0"/>
              <a:t>Click to edit Master title style</a:t>
            </a:r>
            <a:endParaRPr lang="en-US"/>
          </a:p>
        </p:txBody>
      </p:sp>
      <p:sp>
        <p:nvSpPr>
          <p:cNvPr id="8" name="Text Placeholder 10"/>
          <p:cNvSpPr>
            <a:spLocks noGrp="1"/>
          </p:cNvSpPr>
          <p:nvPr>
            <p:ph type="body" sz="quarter" idx="13"/>
          </p:nvPr>
        </p:nvSpPr>
        <p:spPr>
          <a:xfrm>
            <a:off x="533400" y="974400"/>
            <a:ext cx="8251200" cy="457200"/>
          </a:xfrm>
        </p:spPr>
        <p:txBody>
          <a:bodyPr>
            <a:normAutofit/>
          </a:bodyPr>
          <a:lstStyle>
            <a:lvl1pPr>
              <a:buFontTx/>
              <a:buNone/>
              <a:defRPr sz="2400"/>
            </a:lvl1pPr>
          </a:lstStyle>
          <a:p>
            <a:pPr lvl="0"/>
            <a:r>
              <a:rPr lang="en-US" smtClean="0"/>
              <a:t>Click to edit Master text styles</a:t>
            </a:r>
          </a:p>
        </p:txBody>
      </p:sp>
      <p:sp>
        <p:nvSpPr>
          <p:cNvPr id="12" name="Text Placeholder 8"/>
          <p:cNvSpPr>
            <a:spLocks noGrp="1"/>
          </p:cNvSpPr>
          <p:nvPr>
            <p:ph type="body" sz="quarter" idx="16"/>
          </p:nvPr>
        </p:nvSpPr>
        <p:spPr>
          <a:xfrm>
            <a:off x="1905000" y="16356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4" name="Text Placeholder 8"/>
          <p:cNvSpPr>
            <a:spLocks noGrp="1"/>
          </p:cNvSpPr>
          <p:nvPr>
            <p:ph type="body" sz="quarter" idx="17"/>
          </p:nvPr>
        </p:nvSpPr>
        <p:spPr>
          <a:xfrm>
            <a:off x="1905000" y="23448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5" name="Text Placeholder 8"/>
          <p:cNvSpPr>
            <a:spLocks noGrp="1"/>
          </p:cNvSpPr>
          <p:nvPr>
            <p:ph type="body" sz="quarter" idx="18"/>
          </p:nvPr>
        </p:nvSpPr>
        <p:spPr>
          <a:xfrm>
            <a:off x="1905000" y="37632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6" name="Text Placeholder 8"/>
          <p:cNvSpPr>
            <a:spLocks noGrp="1"/>
          </p:cNvSpPr>
          <p:nvPr>
            <p:ph type="body" sz="quarter" idx="19"/>
          </p:nvPr>
        </p:nvSpPr>
        <p:spPr>
          <a:xfrm>
            <a:off x="1905000" y="4472400"/>
            <a:ext cx="6629400" cy="838200"/>
          </a:xfrm>
        </p:spPr>
        <p:txBody>
          <a:bodyPr>
            <a:normAutofit/>
          </a:bodyPr>
          <a:lstStyle>
            <a:lvl1pPr marL="57150" indent="0">
              <a:buFontTx/>
              <a:buNone/>
              <a:defRPr sz="1800" baseline="0"/>
            </a:lvl1pPr>
          </a:lstStyle>
          <a:p>
            <a:pPr lvl="0"/>
            <a:r>
              <a:rPr lang="en-US" smtClean="0"/>
              <a:t>Click to edit Master text styles</a:t>
            </a:r>
          </a:p>
        </p:txBody>
      </p:sp>
      <p:sp>
        <p:nvSpPr>
          <p:cNvPr id="17" name="Text Placeholder 8"/>
          <p:cNvSpPr>
            <a:spLocks noGrp="1"/>
          </p:cNvSpPr>
          <p:nvPr>
            <p:ph type="body" sz="quarter" idx="20"/>
          </p:nvPr>
        </p:nvSpPr>
        <p:spPr>
          <a:xfrm>
            <a:off x="1905000" y="5181600"/>
            <a:ext cx="6629400" cy="838200"/>
          </a:xfrm>
        </p:spPr>
        <p:txBody>
          <a:bodyPr>
            <a:normAutofit/>
          </a:bodyPr>
          <a:lstStyle>
            <a:lvl1pPr marL="57150" indent="0">
              <a:buFontTx/>
              <a:buNone/>
              <a:defRPr sz="1800" baseline="0"/>
            </a:lvl1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2871788"/>
            <a:ext cx="7772400" cy="1362075"/>
          </a:xfrm>
        </p:spPr>
        <p:txBody>
          <a:bodyPr anchor="t"/>
          <a:lstStyle>
            <a:lvl1pPr algn="l">
              <a:defRPr sz="4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685800" y="1371601"/>
            <a:ext cx="7772400" cy="1500187"/>
          </a:xfrm>
        </p:spPr>
        <p:txBody>
          <a:bodyPr anchor="b"/>
          <a:lstStyle>
            <a:lvl1pPr marL="0" indent="0">
              <a:buNone/>
              <a:defRPr sz="2000">
                <a:solidFill>
                  <a:schemeClr val="bg2"/>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10" name="Slide Number Placeholder 9"/>
          <p:cNvSpPr>
            <a:spLocks noGrp="1"/>
          </p:cNvSpPr>
          <p:nvPr>
            <p:ph type="sldNum" sz="quarter" idx="10"/>
          </p:nvPr>
        </p:nvSpPr>
        <p:spPr/>
        <p:txBody>
          <a:bodyPr/>
          <a:lstStyle/>
          <a:p>
            <a:fld id="{81582BD6-FC20-4557-852B-8433F8572D30}" type="slidenum">
              <a:rPr lang="en-US" smtClean="0"/>
              <a:pPr/>
              <a:t>‹#›</a:t>
            </a:fld>
            <a:endParaRPr lang="en-US" dirty="0"/>
          </a:p>
        </p:txBody>
      </p:sp>
      <p:sp>
        <p:nvSpPr>
          <p:cNvPr id="11" name="Footer Placeholder 10"/>
          <p:cNvSpPr>
            <a:spLocks noGrp="1"/>
          </p:cNvSpPr>
          <p:nvPr>
            <p:ph type="ftr" sz="quarter" idx="11"/>
          </p:nvPr>
        </p:nvSpPr>
        <p:spPr/>
        <p:txBody>
          <a:bodyPr/>
          <a:lstStyle/>
          <a:p>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600201"/>
            <a:ext cx="4038600" cy="4525964"/>
          </a:xfrm>
        </p:spPr>
        <p:txBody>
          <a:bodyPr/>
          <a:lstStyle>
            <a:lvl1pPr>
              <a:defRPr sz="2400"/>
            </a:lvl1pPr>
            <a:lvl2pPr>
              <a:defRPr sz="20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00201"/>
            <a:ext cx="4038600" cy="4525964"/>
          </a:xfrm>
        </p:spPr>
        <p:txBody>
          <a:bodyPr/>
          <a:lstStyle>
            <a:lvl1pPr>
              <a:defRPr sz="2400"/>
            </a:lvl1pPr>
            <a:lvl2pPr>
              <a:defRPr sz="20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Slide Number Placeholder 8"/>
          <p:cNvSpPr>
            <a:spLocks noGrp="1"/>
          </p:cNvSpPr>
          <p:nvPr>
            <p:ph type="sldNum" sz="quarter" idx="14"/>
          </p:nvPr>
        </p:nvSpPr>
        <p:spPr/>
        <p:txBody>
          <a:bodyPr/>
          <a:lstStyle/>
          <a:p>
            <a:fld id="{81582BD6-FC20-4557-852B-8433F8572D30}" type="slidenum">
              <a:rPr lang="en-US" smtClean="0"/>
              <a:pPr/>
              <a:t>‹#›</a:t>
            </a:fld>
            <a:endParaRPr lang="en-US" dirty="0"/>
          </a:p>
        </p:txBody>
      </p:sp>
      <p:sp>
        <p:nvSpPr>
          <p:cNvPr id="10" name="Footer Placeholder 9"/>
          <p:cNvSpPr>
            <a:spLocks noGrp="1"/>
          </p:cNvSpPr>
          <p:nvPr>
            <p:ph type="ftr" sz="quarter" idx="15"/>
          </p:nvPr>
        </p:nvSpPr>
        <p:spPr/>
        <p:txBody>
          <a:bodyPr/>
          <a:lstStyle/>
          <a:p>
            <a:endParaRPr lang="en-US" dirty="0"/>
          </a:p>
        </p:txBody>
      </p:sp>
      <p:sp>
        <p:nvSpPr>
          <p:cNvPr id="12" name="Title 11"/>
          <p:cNvSpPr>
            <a:spLocks noGrp="1"/>
          </p:cNvSpPr>
          <p:nvPr>
            <p:ph type="title"/>
          </p:nvPr>
        </p:nvSpPr>
        <p:spPr/>
        <p:txBody>
          <a:bodyPr/>
          <a:lstStyle/>
          <a:p>
            <a:r>
              <a:rPr lang="en-US" smtClean="0"/>
              <a:t>Click to edit Master title style</a:t>
            </a:r>
            <a:endParaRPr lang="en-US"/>
          </a:p>
        </p:txBody>
      </p:sp>
      <p:sp>
        <p:nvSpPr>
          <p:cNvPr id="13" name="Text Placeholder 10"/>
          <p:cNvSpPr>
            <a:spLocks noGrp="1"/>
          </p:cNvSpPr>
          <p:nvPr>
            <p:ph type="body" sz="quarter" idx="13"/>
          </p:nvPr>
        </p:nvSpPr>
        <p:spPr>
          <a:xfrm>
            <a:off x="533400" y="974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Pictur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5" name="Content Placeholder 2"/>
          <p:cNvSpPr>
            <a:spLocks noGrp="1"/>
          </p:cNvSpPr>
          <p:nvPr>
            <p:ph sz="half" idx="1"/>
          </p:nvPr>
        </p:nvSpPr>
        <p:spPr>
          <a:xfrm>
            <a:off x="457200" y="1752601"/>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6" name="Content Placeholder 3"/>
          <p:cNvSpPr>
            <a:spLocks noGrp="1"/>
          </p:cNvSpPr>
          <p:nvPr>
            <p:ph sz="half" idx="2"/>
          </p:nvPr>
        </p:nvSpPr>
        <p:spPr>
          <a:xfrm>
            <a:off x="2971800" y="1752601"/>
            <a:ext cx="5715000" cy="1524000"/>
          </a:xfrm>
        </p:spPr>
        <p:txBody>
          <a:bodyPr>
            <a:normAutofit/>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9" name="Content Placeholder 2"/>
          <p:cNvSpPr>
            <a:spLocks noGrp="1"/>
          </p:cNvSpPr>
          <p:nvPr>
            <p:ph sz="half" idx="14"/>
          </p:nvPr>
        </p:nvSpPr>
        <p:spPr>
          <a:xfrm>
            <a:off x="457200" y="3612000"/>
            <a:ext cx="2362200" cy="1524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0" name="Content Placeholder 3"/>
          <p:cNvSpPr>
            <a:spLocks noGrp="1"/>
          </p:cNvSpPr>
          <p:nvPr>
            <p:ph sz="half" idx="15"/>
          </p:nvPr>
        </p:nvSpPr>
        <p:spPr>
          <a:xfrm>
            <a:off x="2971800" y="3612000"/>
            <a:ext cx="5715000" cy="1524000"/>
          </a:xfrm>
        </p:spPr>
        <p:txBody>
          <a:bodyPr>
            <a:normAutofit/>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1" name="Title 10"/>
          <p:cNvSpPr>
            <a:spLocks noGrp="1"/>
          </p:cNvSpPr>
          <p:nvPr>
            <p:ph type="title"/>
          </p:nvPr>
        </p:nvSpPr>
        <p:spPr/>
        <p:txBody>
          <a:bodyPr/>
          <a:lstStyle/>
          <a:p>
            <a:r>
              <a:rPr lang="en-US" smtClean="0"/>
              <a:t>Click to edit Master title style</a:t>
            </a:r>
            <a:endParaRPr lang="en-US"/>
          </a:p>
        </p:txBody>
      </p:sp>
      <p:sp>
        <p:nvSpPr>
          <p:cNvPr id="12" name="Text Placeholder 10"/>
          <p:cNvSpPr>
            <a:spLocks noGrp="1"/>
          </p:cNvSpPr>
          <p:nvPr>
            <p:ph type="body" sz="quarter" idx="13"/>
          </p:nvPr>
        </p:nvSpPr>
        <p:spPr>
          <a:xfrm>
            <a:off x="533400" y="974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Pictur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dirty="0"/>
          </a:p>
        </p:txBody>
      </p:sp>
      <p:sp>
        <p:nvSpPr>
          <p:cNvPr id="4" name="Slide Number Placeholder 3"/>
          <p:cNvSpPr>
            <a:spLocks noGrp="1"/>
          </p:cNvSpPr>
          <p:nvPr>
            <p:ph type="sldNum" sz="quarter" idx="11"/>
          </p:nvPr>
        </p:nvSpPr>
        <p:spPr/>
        <p:txBody>
          <a:bodyPr/>
          <a:lstStyle/>
          <a:p>
            <a:fld id="{81582BD6-FC20-4557-852B-8433F8572D30}" type="slidenum">
              <a:rPr lang="en-US" smtClean="0"/>
              <a:pPr/>
              <a:t>‹#›</a:t>
            </a:fld>
            <a:endParaRPr lang="en-US" dirty="0"/>
          </a:p>
        </p:txBody>
      </p:sp>
      <p:sp>
        <p:nvSpPr>
          <p:cNvPr id="9" name="Content Placeholder 2"/>
          <p:cNvSpPr>
            <a:spLocks noGrp="1"/>
          </p:cNvSpPr>
          <p:nvPr>
            <p:ph sz="half" idx="1"/>
          </p:nvPr>
        </p:nvSpPr>
        <p:spPr>
          <a:xfrm>
            <a:off x="457200" y="3581401"/>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0" name="Content Placeholder 3"/>
          <p:cNvSpPr>
            <a:spLocks noGrp="1"/>
          </p:cNvSpPr>
          <p:nvPr>
            <p:ph sz="half" idx="2"/>
          </p:nvPr>
        </p:nvSpPr>
        <p:spPr>
          <a:xfrm>
            <a:off x="3238500" y="3581401"/>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1" name="Content Placeholder 3"/>
          <p:cNvSpPr>
            <a:spLocks noGrp="1"/>
          </p:cNvSpPr>
          <p:nvPr>
            <p:ph sz="half" idx="14"/>
          </p:nvPr>
        </p:nvSpPr>
        <p:spPr>
          <a:xfrm>
            <a:off x="6019800" y="3581401"/>
            <a:ext cx="2743200" cy="2544763"/>
          </a:xfrm>
        </p:spPr>
        <p:txBody>
          <a:bodyPr lIns="274320" tIns="0" rIns="182880">
            <a:normAutofit/>
          </a:bodyPr>
          <a:lstStyle>
            <a:lvl1pPr>
              <a:lnSpc>
                <a:spcPts val="2000"/>
              </a:lnSpc>
              <a:defRPr sz="1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5" name="Content Placeholder 2"/>
          <p:cNvSpPr>
            <a:spLocks noGrp="1"/>
          </p:cNvSpPr>
          <p:nvPr>
            <p:ph sz="half" idx="15"/>
          </p:nvPr>
        </p:nvSpPr>
        <p:spPr>
          <a:xfrm>
            <a:off x="457200" y="1752601"/>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6" name="Content Placeholder 3"/>
          <p:cNvSpPr>
            <a:spLocks noGrp="1"/>
          </p:cNvSpPr>
          <p:nvPr>
            <p:ph sz="half" idx="16"/>
          </p:nvPr>
        </p:nvSpPr>
        <p:spPr>
          <a:xfrm>
            <a:off x="3238500" y="1752601"/>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7" name="Content Placeholder 3"/>
          <p:cNvSpPr>
            <a:spLocks noGrp="1"/>
          </p:cNvSpPr>
          <p:nvPr>
            <p:ph sz="half" idx="17"/>
          </p:nvPr>
        </p:nvSpPr>
        <p:spPr>
          <a:xfrm>
            <a:off x="6019800" y="1752601"/>
            <a:ext cx="2743200" cy="17065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p:txBody>
      </p:sp>
      <p:sp>
        <p:nvSpPr>
          <p:cNvPr id="19" name="Title 18"/>
          <p:cNvSpPr>
            <a:spLocks noGrp="1"/>
          </p:cNvSpPr>
          <p:nvPr>
            <p:ph type="title"/>
          </p:nvPr>
        </p:nvSpPr>
        <p:spPr/>
        <p:txBody>
          <a:bodyPr/>
          <a:lstStyle/>
          <a:p>
            <a:r>
              <a:rPr lang="en-US" smtClean="0"/>
              <a:t>Click to edit Master title style</a:t>
            </a:r>
            <a:endParaRPr lang="en-US"/>
          </a:p>
        </p:txBody>
      </p:sp>
      <p:sp>
        <p:nvSpPr>
          <p:cNvPr id="20" name="Text Placeholder 10"/>
          <p:cNvSpPr>
            <a:spLocks noGrp="1"/>
          </p:cNvSpPr>
          <p:nvPr>
            <p:ph type="body" sz="quarter" idx="13"/>
          </p:nvPr>
        </p:nvSpPr>
        <p:spPr>
          <a:xfrm>
            <a:off x="533400" y="974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752601"/>
            <a:ext cx="4040188" cy="304801"/>
          </a:xfrm>
          <a:solidFill>
            <a:schemeClr val="accent5">
              <a:lumMod val="20000"/>
              <a:lumOff val="80000"/>
              <a:alpha val="39000"/>
            </a:schemeClr>
          </a:solidFill>
        </p:spPr>
        <p:txBody>
          <a:bodyPr tIns="274320" anchor="b">
            <a:noAutofit/>
          </a:bodyPr>
          <a:lstStyle>
            <a:lvl1pPr marL="0" indent="0">
              <a:buNone/>
              <a:defRPr sz="1800" b="1"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057401"/>
            <a:ext cx="4040188" cy="4068763"/>
          </a:xfrm>
        </p:spPr>
        <p:txBody>
          <a:bodyPr/>
          <a:lstStyle>
            <a:lvl1pPr>
              <a:lnSpc>
                <a:spcPct val="100000"/>
              </a:lnSpc>
              <a:buClr>
                <a:schemeClr val="accent1">
                  <a:lumMod val="20000"/>
                  <a:lumOff val="80000"/>
                </a:schemeClr>
              </a:buClr>
              <a:defRPr sz="2000"/>
            </a:lvl1pPr>
            <a:lvl2pPr>
              <a:lnSpc>
                <a:spcPct val="100000"/>
              </a:lnSpc>
              <a:buClr>
                <a:schemeClr val="accent1">
                  <a:lumMod val="20000"/>
                  <a:lumOff val="80000"/>
                </a:schemeClr>
              </a:buClr>
              <a:defRPr sz="2000"/>
            </a:lvl2pPr>
            <a:lvl3pPr>
              <a:lnSpc>
                <a:spcPct val="100000"/>
              </a:lnSpc>
              <a:buClr>
                <a:schemeClr val="accent1">
                  <a:lumMod val="20000"/>
                  <a:lumOff val="80000"/>
                </a:schemeClr>
              </a:buClr>
              <a:defRPr sz="1800"/>
            </a:lvl3pPr>
            <a:lvl4pPr>
              <a:lnSpc>
                <a:spcPct val="100000"/>
              </a:lnSpc>
              <a:buClr>
                <a:schemeClr val="accent1">
                  <a:lumMod val="20000"/>
                  <a:lumOff val="80000"/>
                </a:schemeClr>
              </a:buClr>
              <a:defRPr sz="1600"/>
            </a:lvl4pPr>
            <a:lvl5pPr>
              <a:lnSpc>
                <a:spcPct val="100000"/>
              </a:lnSpc>
              <a:buClr>
                <a:schemeClr val="accent1">
                  <a:lumMod val="20000"/>
                  <a:lumOff val="80000"/>
                </a:schemeClr>
              </a:buCl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4645027" y="2057401"/>
            <a:ext cx="4041775" cy="4068763"/>
          </a:xfrm>
        </p:spPr>
        <p:txBody>
          <a:bodyPr/>
          <a:lstStyle>
            <a:lvl1pPr>
              <a:buClr>
                <a:schemeClr val="accent1">
                  <a:lumMod val="20000"/>
                  <a:lumOff val="80000"/>
                </a:schemeClr>
              </a:buClr>
              <a:defRPr sz="2000"/>
            </a:lvl1pPr>
            <a:lvl2pPr>
              <a:buClr>
                <a:schemeClr val="accent1">
                  <a:lumMod val="20000"/>
                  <a:lumOff val="80000"/>
                </a:schemeClr>
              </a:buClr>
              <a:defRPr sz="2000"/>
            </a:lvl2pPr>
            <a:lvl3pPr>
              <a:buClr>
                <a:schemeClr val="accent1">
                  <a:lumMod val="20000"/>
                  <a:lumOff val="80000"/>
                </a:schemeClr>
              </a:buClr>
              <a:defRPr sz="1800"/>
            </a:lvl3pPr>
            <a:lvl4pPr>
              <a:buClr>
                <a:schemeClr val="accent1">
                  <a:lumMod val="20000"/>
                  <a:lumOff val="80000"/>
                </a:schemeClr>
              </a:buClr>
              <a:defRPr sz="1600"/>
            </a:lvl4pPr>
            <a:lvl5pPr>
              <a:buClr>
                <a:schemeClr val="accent1">
                  <a:lumMod val="20000"/>
                  <a:lumOff val="80000"/>
                </a:schemeClr>
              </a:buCl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2" name="Text Placeholder 2"/>
          <p:cNvSpPr>
            <a:spLocks noGrp="1"/>
          </p:cNvSpPr>
          <p:nvPr>
            <p:ph type="body" idx="12"/>
          </p:nvPr>
        </p:nvSpPr>
        <p:spPr>
          <a:xfrm>
            <a:off x="4648200" y="1752602"/>
            <a:ext cx="4040188" cy="304801"/>
          </a:xfrm>
          <a:solidFill>
            <a:schemeClr val="accent5">
              <a:lumMod val="20000"/>
              <a:lumOff val="80000"/>
              <a:alpha val="39000"/>
            </a:schemeClr>
          </a:solidFill>
        </p:spPr>
        <p:txBody>
          <a:bodyPr tIns="274320" anchor="b">
            <a:noAutofit/>
          </a:bodyPr>
          <a:lstStyle>
            <a:lvl1pPr marL="0" indent="0">
              <a:buNone/>
              <a:defRPr sz="1800" b="1" cap="all" baseline="0">
                <a:solidFill>
                  <a:schemeClr val="bg2"/>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Slide Number Placeholder 9"/>
          <p:cNvSpPr>
            <a:spLocks noGrp="1"/>
          </p:cNvSpPr>
          <p:nvPr>
            <p:ph type="sldNum" sz="quarter" idx="14"/>
          </p:nvPr>
        </p:nvSpPr>
        <p:spPr/>
        <p:txBody>
          <a:bodyPr/>
          <a:lstStyle/>
          <a:p>
            <a:fld id="{81582BD6-FC20-4557-852B-8433F8572D30}" type="slidenum">
              <a:rPr lang="en-US" smtClean="0"/>
              <a:pPr/>
              <a:t>‹#›</a:t>
            </a:fld>
            <a:endParaRPr lang="en-US" dirty="0"/>
          </a:p>
        </p:txBody>
      </p:sp>
      <p:sp>
        <p:nvSpPr>
          <p:cNvPr id="11" name="Footer Placeholder 10"/>
          <p:cNvSpPr>
            <a:spLocks noGrp="1"/>
          </p:cNvSpPr>
          <p:nvPr>
            <p:ph type="ftr" sz="quarter" idx="15"/>
          </p:nvPr>
        </p:nvSpPr>
        <p:spPr/>
        <p:txBody>
          <a:bodyPr/>
          <a:lstStyle/>
          <a:p>
            <a:endParaRPr lang="en-US" dirty="0"/>
          </a:p>
        </p:txBody>
      </p:sp>
      <p:sp>
        <p:nvSpPr>
          <p:cNvPr id="17" name="Title 16"/>
          <p:cNvSpPr>
            <a:spLocks noGrp="1"/>
          </p:cNvSpPr>
          <p:nvPr>
            <p:ph type="title"/>
          </p:nvPr>
        </p:nvSpPr>
        <p:spPr/>
        <p:txBody>
          <a:bodyPr/>
          <a:lstStyle/>
          <a:p>
            <a:r>
              <a:rPr lang="en-US" smtClean="0"/>
              <a:t>Click to edit Master title style</a:t>
            </a:r>
            <a:endParaRPr lang="en-US"/>
          </a:p>
        </p:txBody>
      </p:sp>
      <p:sp>
        <p:nvSpPr>
          <p:cNvPr id="18" name="Text Placeholder 10"/>
          <p:cNvSpPr>
            <a:spLocks noGrp="1"/>
          </p:cNvSpPr>
          <p:nvPr>
            <p:ph type="body" sz="quarter" idx="13"/>
          </p:nvPr>
        </p:nvSpPr>
        <p:spPr>
          <a:xfrm>
            <a:off x="533400" y="974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9" name="Slide Number Placeholder 8"/>
          <p:cNvSpPr>
            <a:spLocks noGrp="1"/>
          </p:cNvSpPr>
          <p:nvPr>
            <p:ph type="sldNum" sz="quarter" idx="14"/>
          </p:nvPr>
        </p:nvSpPr>
        <p:spPr/>
        <p:txBody>
          <a:bodyPr/>
          <a:lstStyle/>
          <a:p>
            <a:fld id="{81582BD6-FC20-4557-852B-8433F8572D30}" type="slidenum">
              <a:rPr lang="en-US" smtClean="0"/>
              <a:pPr/>
              <a:t>‹#›</a:t>
            </a:fld>
            <a:endParaRPr lang="en-US" dirty="0"/>
          </a:p>
        </p:txBody>
      </p:sp>
      <p:sp>
        <p:nvSpPr>
          <p:cNvPr id="10" name="Footer Placeholder 9"/>
          <p:cNvSpPr>
            <a:spLocks noGrp="1"/>
          </p:cNvSpPr>
          <p:nvPr>
            <p:ph type="ftr" sz="quarter" idx="15"/>
          </p:nvPr>
        </p:nvSpPr>
        <p:spPr/>
        <p:txBody>
          <a:bodyPr/>
          <a:lstStyle/>
          <a:p>
            <a:endParaRPr lang="en-US" dirty="0"/>
          </a:p>
        </p:txBody>
      </p:sp>
      <p:sp>
        <p:nvSpPr>
          <p:cNvPr id="13" name="Title 12"/>
          <p:cNvSpPr>
            <a:spLocks noGrp="1"/>
          </p:cNvSpPr>
          <p:nvPr>
            <p:ph type="title"/>
          </p:nvPr>
        </p:nvSpPr>
        <p:spPr/>
        <p:txBody>
          <a:bodyPr/>
          <a:lstStyle/>
          <a:p>
            <a:r>
              <a:rPr lang="en-US" smtClean="0"/>
              <a:t>Click to edit Master title style</a:t>
            </a:r>
            <a:endParaRPr lang="en-US"/>
          </a:p>
        </p:txBody>
      </p:sp>
      <p:sp>
        <p:nvSpPr>
          <p:cNvPr id="14" name="Text Placeholder 10"/>
          <p:cNvSpPr>
            <a:spLocks noGrp="1"/>
          </p:cNvSpPr>
          <p:nvPr>
            <p:ph type="body" sz="quarter" idx="13"/>
          </p:nvPr>
        </p:nvSpPr>
        <p:spPr>
          <a:xfrm>
            <a:off x="533400" y="974400"/>
            <a:ext cx="8251200" cy="457200"/>
          </a:xfrm>
        </p:spPr>
        <p:txBody>
          <a:bodyPr>
            <a:normAutofit/>
          </a:bodyPr>
          <a:lstStyle>
            <a:lvl1pPr>
              <a:buFontTx/>
              <a:buNone/>
              <a:defRPr sz="2400"/>
            </a:lvl1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64400" y="410837"/>
            <a:ext cx="8229600" cy="639763"/>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066801"/>
            <a:ext cx="8229600" cy="505936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Footer Placeholder 4"/>
          <p:cNvSpPr>
            <a:spLocks noGrp="1"/>
          </p:cNvSpPr>
          <p:nvPr>
            <p:ph type="ftr" sz="quarter" idx="3"/>
          </p:nvPr>
        </p:nvSpPr>
        <p:spPr>
          <a:xfrm>
            <a:off x="6248400" y="6653837"/>
            <a:ext cx="2895600" cy="365125"/>
          </a:xfrm>
          <a:prstGeom prst="rect">
            <a:avLst/>
          </a:prstGeom>
        </p:spPr>
        <p:txBody>
          <a:bodyPr/>
          <a:lstStyle>
            <a:lvl1pPr algn="r">
              <a:defRPr sz="900">
                <a:solidFill>
                  <a:schemeClr val="tx2"/>
                </a:solidFill>
                <a:latin typeface="Segoe UI" pitchFamily="34" charset="0"/>
                <a:cs typeface="Segoe UI" pitchFamily="34" charset="0"/>
              </a:defRPr>
            </a:lvl1pPr>
          </a:lstStyle>
          <a:p>
            <a:endParaRPr lang="en-US" dirty="0"/>
          </a:p>
        </p:txBody>
      </p:sp>
      <p:sp>
        <p:nvSpPr>
          <p:cNvPr id="11" name="Slide Number Placeholder 5"/>
          <p:cNvSpPr>
            <a:spLocks noGrp="1"/>
          </p:cNvSpPr>
          <p:nvPr>
            <p:ph type="sldNum" sz="quarter" idx="4"/>
          </p:nvPr>
        </p:nvSpPr>
        <p:spPr>
          <a:xfrm>
            <a:off x="76200" y="6638075"/>
            <a:ext cx="2133600" cy="365125"/>
          </a:xfrm>
          <a:prstGeom prst="rect">
            <a:avLst/>
          </a:prstGeom>
        </p:spPr>
        <p:txBody>
          <a:bodyPr/>
          <a:lstStyle>
            <a:lvl1pPr algn="l">
              <a:defRPr sz="1200" b="1">
                <a:solidFill>
                  <a:schemeClr val="tx2"/>
                </a:solidFill>
                <a:latin typeface="Segoe UI" pitchFamily="34" charset="0"/>
                <a:cs typeface="Segoe UI" pitchFamily="34" charset="0"/>
              </a:defRPr>
            </a:lvl1pPr>
          </a:lstStyle>
          <a:p>
            <a:fld id="{81582BD6-FC20-4557-852B-8433F8572D30}" type="slidenum">
              <a:rPr lang="en-US" smtClean="0"/>
              <a:pPr/>
              <a:t>‹#›</a:t>
            </a:fld>
            <a:endParaRPr lang="en-US" dirty="0"/>
          </a:p>
        </p:txBody>
      </p:sp>
      <p:sp>
        <p:nvSpPr>
          <p:cNvPr id="7" name="TextBox 6"/>
          <p:cNvSpPr txBox="1"/>
          <p:nvPr/>
        </p:nvSpPr>
        <p:spPr>
          <a:xfrm>
            <a:off x="5257800" y="2895600"/>
            <a:ext cx="1219200" cy="1066800"/>
          </a:xfrm>
          <a:prstGeom prst="rect">
            <a:avLst/>
          </a:prstGeom>
        </p:spPr>
        <p:txBody>
          <a:bodyPr vert="horz" wrap="squar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endParaRPr kumimoji="0" lang="en-US"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
        <p:nvSpPr>
          <p:cNvPr id="8" name="TextBox 7"/>
          <p:cNvSpPr txBox="1"/>
          <p:nvPr/>
        </p:nvSpPr>
        <p:spPr>
          <a:xfrm>
            <a:off x="5410200" y="2667000"/>
            <a:ext cx="1447800" cy="1371600"/>
          </a:xfrm>
          <a:prstGeom prst="rect">
            <a:avLst/>
          </a:prstGeom>
        </p:spPr>
        <p:txBody>
          <a:bodyPr vert="horz" wrap="squar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endParaRPr kumimoji="0" lang="en-US"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61" r:id="rId6"/>
    <p:sldLayoutId id="2147483662" r:id="rId7"/>
    <p:sldLayoutId id="2147483653" r:id="rId8"/>
    <p:sldLayoutId id="2147483654" r:id="rId9"/>
    <p:sldLayoutId id="2147483655" r:id="rId10"/>
    <p:sldLayoutId id="2147483656" r:id="rId11"/>
    <p:sldLayoutId id="2147483657" r:id="rId12"/>
    <p:sldLayoutId id="2147483663" r:id="rId13"/>
  </p:sldLayoutIdLst>
  <p:hf sldNum="0" hdr="0" ftr="0" dt="0"/>
  <p:txStyles>
    <p:titleStyle>
      <a:lvl1pPr algn="l" defTabSz="914400" rtl="0" eaLnBrk="1" latinLnBrk="0" hangingPunct="1">
        <a:spcBef>
          <a:spcPct val="0"/>
        </a:spcBef>
        <a:buNone/>
        <a:defRPr sz="3600" b="1" kern="1200" baseline="0">
          <a:solidFill>
            <a:schemeClr val="tx2">
              <a:lumMod val="75000"/>
            </a:schemeClr>
          </a:solidFill>
          <a:latin typeface="+mj-lt"/>
          <a:ea typeface="+mj-ea"/>
          <a:cs typeface="Segoe UI" pitchFamily="34" charset="0"/>
        </a:defRPr>
      </a:lvl1pPr>
    </p:titleStyle>
    <p:bodyStyle>
      <a:lvl1pPr marL="173038" indent="-173038" algn="l" defTabSz="914400" rtl="0" eaLnBrk="1" latinLnBrk="0" hangingPunct="1">
        <a:lnSpc>
          <a:spcPct val="100000"/>
        </a:lnSpc>
        <a:spcBef>
          <a:spcPct val="20000"/>
        </a:spcBef>
        <a:buClr>
          <a:schemeClr val="accent1">
            <a:lumMod val="20000"/>
            <a:lumOff val="80000"/>
          </a:schemeClr>
        </a:buClr>
        <a:buSzPct val="70000"/>
        <a:buFont typeface="Arial" pitchFamily="34" charset="0"/>
        <a:buChar char="•"/>
        <a:defRPr sz="3200" kern="1200">
          <a:solidFill>
            <a:schemeClr val="tx2">
              <a:lumMod val="75000"/>
            </a:schemeClr>
          </a:solidFill>
          <a:latin typeface="+mn-lt"/>
          <a:ea typeface="+mn-ea"/>
          <a:cs typeface="Segoe UI" pitchFamily="34" charset="0"/>
        </a:defRPr>
      </a:lvl1pPr>
      <a:lvl2pPr marL="627063" indent="-169863" algn="l" defTabSz="914400" rtl="0" eaLnBrk="1" latinLnBrk="0" hangingPunct="1">
        <a:lnSpc>
          <a:spcPct val="100000"/>
        </a:lnSpc>
        <a:spcBef>
          <a:spcPct val="20000"/>
        </a:spcBef>
        <a:buClr>
          <a:schemeClr val="accent1">
            <a:lumMod val="20000"/>
            <a:lumOff val="80000"/>
          </a:schemeClr>
        </a:buClr>
        <a:buSzPct val="70000"/>
        <a:buFont typeface="Arial" pitchFamily="34" charset="0"/>
        <a:buChar char="•"/>
        <a:defRPr sz="2800" kern="1200">
          <a:solidFill>
            <a:schemeClr val="tx2">
              <a:lumMod val="75000"/>
            </a:schemeClr>
          </a:solidFill>
          <a:latin typeface="+mn-lt"/>
          <a:ea typeface="+mn-ea"/>
          <a:cs typeface="Segoe UI" pitchFamily="34" charset="0"/>
        </a:defRPr>
      </a:lvl2pPr>
      <a:lvl3pPr marL="1030288" indent="-115888" algn="l" defTabSz="914400" rtl="0" eaLnBrk="1" latinLnBrk="0" hangingPunct="1">
        <a:lnSpc>
          <a:spcPct val="100000"/>
        </a:lnSpc>
        <a:spcBef>
          <a:spcPct val="20000"/>
        </a:spcBef>
        <a:buClr>
          <a:schemeClr val="accent1">
            <a:lumMod val="20000"/>
            <a:lumOff val="80000"/>
          </a:schemeClr>
        </a:buClr>
        <a:buSzPct val="70000"/>
        <a:buFont typeface="Arial" pitchFamily="34" charset="0"/>
        <a:buChar char="•"/>
        <a:defRPr sz="2400" kern="1200">
          <a:solidFill>
            <a:schemeClr val="tx2">
              <a:lumMod val="75000"/>
            </a:schemeClr>
          </a:solidFill>
          <a:latin typeface="+mn-lt"/>
          <a:ea typeface="+mn-ea"/>
          <a:cs typeface="Segoe UI" pitchFamily="34" charset="0"/>
        </a:defRPr>
      </a:lvl3pPr>
      <a:lvl4pPr marL="1482725" indent="-111125" algn="l" defTabSz="914400" rtl="0" eaLnBrk="1" latinLnBrk="0" hangingPunct="1">
        <a:lnSpc>
          <a:spcPct val="100000"/>
        </a:lnSpc>
        <a:spcBef>
          <a:spcPct val="20000"/>
        </a:spcBef>
        <a:buClr>
          <a:schemeClr val="accent1">
            <a:lumMod val="20000"/>
            <a:lumOff val="80000"/>
          </a:schemeClr>
        </a:buClr>
        <a:buSzPct val="70000"/>
        <a:buFont typeface="Arial" pitchFamily="34" charset="0"/>
        <a:buChar char="•"/>
        <a:defRPr sz="2000" kern="1200">
          <a:solidFill>
            <a:schemeClr val="tx2">
              <a:lumMod val="75000"/>
            </a:schemeClr>
          </a:solidFill>
          <a:latin typeface="+mn-lt"/>
          <a:ea typeface="+mn-ea"/>
          <a:cs typeface="Segoe UI" pitchFamily="34" charset="0"/>
        </a:defRPr>
      </a:lvl4pPr>
      <a:lvl5pPr marL="1944688" indent="-115888" algn="l" defTabSz="914400" rtl="0" eaLnBrk="1" latinLnBrk="0" hangingPunct="1">
        <a:lnSpc>
          <a:spcPct val="100000"/>
        </a:lnSpc>
        <a:spcBef>
          <a:spcPct val="20000"/>
        </a:spcBef>
        <a:buClr>
          <a:schemeClr val="accent1">
            <a:lumMod val="20000"/>
            <a:lumOff val="80000"/>
          </a:schemeClr>
        </a:buClr>
        <a:buSzPct val="70000"/>
        <a:buFont typeface="Arial" pitchFamily="34" charset="0"/>
        <a:buChar char="•"/>
        <a:defRPr sz="2000" kern="1200">
          <a:solidFill>
            <a:schemeClr val="tx2">
              <a:lumMod val="75000"/>
            </a:schemeClr>
          </a:solidFill>
          <a:latin typeface="+mn-lt"/>
          <a:ea typeface="+mn-ea"/>
          <a:cs typeface="Segoe UI"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9F40AE-004F-4336-879E-99ED8F873FB7}" type="datetimeFigureOut">
              <a:rPr lang="en-US" smtClean="0">
                <a:solidFill>
                  <a:prstClr val="black">
                    <a:tint val="75000"/>
                  </a:prstClr>
                </a:solidFill>
              </a:rPr>
              <a:pPr/>
              <a:t>11/7/2012</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41C90D-1DB9-462D-BB5B-959BFAB93BAE}" type="slidenum">
              <a:rPr lang="en-US" smtClean="0">
                <a:solidFill>
                  <a:prstClr val="black">
                    <a:tint val="75000"/>
                  </a:prstClr>
                </a:solidFill>
              </a:rPr>
              <a:pPr/>
              <a:t>‹#›</a:t>
            </a:fld>
            <a:endParaRPr 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presentermedia.com/mspp.html"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 Id="rId4"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4.xml"/><Relationship Id="rId5" Type="http://schemas.openxmlformats.org/officeDocument/2006/relationships/image" Target="../media/image14.gif"/><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 Id="rId4" Type="http://schemas.openxmlformats.org/officeDocument/2006/relationships/image" Target="../media/image14.gif"/></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5235575"/>
            <a:ext cx="9144000" cy="860425"/>
          </a:xfrm>
        </p:spPr>
        <p:txBody>
          <a:bodyPr/>
          <a:lstStyle/>
          <a:p>
            <a:r>
              <a:rPr lang="en-US" dirty="0" smtClean="0"/>
              <a:t>Overview of Final Year Project</a:t>
            </a:r>
            <a:endParaRPr lang="en-US" dirty="0"/>
          </a:p>
        </p:txBody>
      </p:sp>
      <p:sp>
        <p:nvSpPr>
          <p:cNvPr id="3" name="Subtitle 2"/>
          <p:cNvSpPr>
            <a:spLocks noGrp="1"/>
          </p:cNvSpPr>
          <p:nvPr>
            <p:ph type="subTitle" idx="1"/>
          </p:nvPr>
        </p:nvSpPr>
        <p:spPr/>
        <p:txBody>
          <a:bodyPr/>
          <a:lstStyle/>
          <a:p>
            <a:r>
              <a:rPr lang="en-US" b="1" dirty="0" err="1" smtClean="0"/>
              <a:t>TeamGalaxy</a:t>
            </a:r>
            <a:endParaRPr lang="en-US" b="1" dirty="0" smtClean="0"/>
          </a:p>
          <a:p>
            <a:r>
              <a:rPr lang="en-US" dirty="0" err="1" smtClean="0"/>
              <a:t>Chia</a:t>
            </a:r>
            <a:r>
              <a:rPr lang="en-US" dirty="0" smtClean="0"/>
              <a:t> Kai Leng, Liu Zhanhong, Ng Han Xiang, Poh Yang Zhou, Shen Meilin</a:t>
            </a:r>
            <a:endParaRPr lang="en-US" dirty="0"/>
          </a:p>
        </p:txBody>
      </p:sp>
      <p:sp>
        <p:nvSpPr>
          <p:cNvPr id="4" name="TextBox 3"/>
          <p:cNvSpPr txBox="1"/>
          <p:nvPr/>
        </p:nvSpPr>
        <p:spPr>
          <a:xfrm>
            <a:off x="6705600" y="6477000"/>
            <a:ext cx="2362200" cy="228600"/>
          </a:xfrm>
          <a:prstGeom prst="rect">
            <a:avLst/>
          </a:prstGeom>
        </p:spPr>
        <p:txBody>
          <a:bodyPr vert="horz" wrap="square" lIns="91440" tIns="45720" rIns="91440" bIns="45720" rtlCol="0" anchor="ctr">
            <a:normAutofit fontScale="47500" lnSpcReduction="20000"/>
          </a:bodyPr>
          <a:lstStyle/>
          <a:p>
            <a:pPr>
              <a:spcBef>
                <a:spcPct val="0"/>
              </a:spcBef>
            </a:pPr>
            <a:r>
              <a:rPr lang="en-US" sz="2400" dirty="0"/>
              <a:t>By </a:t>
            </a:r>
            <a:r>
              <a:rPr lang="en-US" sz="2400" b="1" dirty="0">
                <a:hlinkClick r:id="rId3"/>
              </a:rPr>
              <a:t>PresenterMedia.com</a:t>
            </a:r>
            <a:endParaRPr kumimoji="0" lang="en-US"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t>
            </a:r>
            <a:r>
              <a:rPr lang="en-US" dirty="0" smtClean="0"/>
              <a:t>missing in the market?</a:t>
            </a:r>
            <a:endParaRPr lang="en-US" dirty="0"/>
          </a:p>
        </p:txBody>
      </p:sp>
      <p:sp>
        <p:nvSpPr>
          <p:cNvPr id="3" name="Content Placeholder 2"/>
          <p:cNvSpPr>
            <a:spLocks noGrp="1"/>
          </p:cNvSpPr>
          <p:nvPr>
            <p:ph idx="1"/>
          </p:nvPr>
        </p:nvSpPr>
        <p:spPr>
          <a:xfrm>
            <a:off x="228600" y="2514600"/>
            <a:ext cx="9601200" cy="5059364"/>
          </a:xfrm>
        </p:spPr>
        <p:txBody>
          <a:bodyPr/>
          <a:lstStyle/>
          <a:p>
            <a:pPr marL="0" indent="0">
              <a:buNone/>
            </a:pPr>
            <a:r>
              <a:rPr lang="en-US" sz="3400" dirty="0"/>
              <a:t>Utilizing the </a:t>
            </a:r>
            <a:r>
              <a:rPr lang="en-US" sz="3400" b="1" dirty="0"/>
              <a:t>existing repository </a:t>
            </a:r>
            <a:r>
              <a:rPr lang="en-US" sz="3400" dirty="0"/>
              <a:t>of </a:t>
            </a:r>
            <a:r>
              <a:rPr lang="en-US" sz="3400" dirty="0" smtClean="0"/>
              <a:t>resumes</a:t>
            </a:r>
          </a:p>
          <a:p>
            <a:pPr marL="0" indent="0">
              <a:buNone/>
            </a:pPr>
            <a:r>
              <a:rPr lang="en-US" sz="2000" dirty="0" smtClean="0"/>
              <a:t>!) to </a:t>
            </a:r>
            <a:r>
              <a:rPr lang="en-US" sz="2000" dirty="0"/>
              <a:t>built competitive advantage by marketing </a:t>
            </a:r>
            <a:r>
              <a:rPr lang="en-US" sz="2000" dirty="0" smtClean="0"/>
              <a:t>employees</a:t>
            </a:r>
          </a:p>
          <a:p>
            <a:pPr marL="0" indent="0">
              <a:buNone/>
            </a:pPr>
            <a:r>
              <a:rPr lang="en-US" sz="2000" dirty="0" smtClean="0"/>
              <a:t>2) Resumes </a:t>
            </a:r>
            <a:r>
              <a:rPr lang="en-US" sz="2000" dirty="0"/>
              <a:t>are used for advertising individuals</a:t>
            </a:r>
          </a:p>
          <a:p>
            <a:endParaRPr lang="en-US" dirty="0"/>
          </a:p>
        </p:txBody>
      </p:sp>
    </p:spTree>
    <p:extLst>
      <p:ext uri="{BB962C8B-B14F-4D97-AF65-F5344CB8AC3E}">
        <p14:creationId xmlns="" xmlns:p14="http://schemas.microsoft.com/office/powerpoint/2010/main" val="18800216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t>
            </a:r>
            <a:r>
              <a:rPr lang="en-US" dirty="0" smtClean="0"/>
              <a:t>missing in the market?</a:t>
            </a:r>
            <a:endParaRPr lang="en-US" dirty="0"/>
          </a:p>
        </p:txBody>
      </p:sp>
      <p:sp>
        <p:nvSpPr>
          <p:cNvPr id="3" name="Content Placeholder 2"/>
          <p:cNvSpPr>
            <a:spLocks noGrp="1"/>
          </p:cNvSpPr>
          <p:nvPr>
            <p:ph idx="1"/>
          </p:nvPr>
        </p:nvSpPr>
        <p:spPr>
          <a:xfrm>
            <a:off x="457200" y="2514600"/>
            <a:ext cx="8229600" cy="5059364"/>
          </a:xfrm>
        </p:spPr>
        <p:txBody>
          <a:bodyPr/>
          <a:lstStyle/>
          <a:p>
            <a:pPr marL="0" indent="0">
              <a:buNone/>
            </a:pPr>
            <a:r>
              <a:rPr lang="en-US" sz="3100" dirty="0"/>
              <a:t>Companies are always represented as a </a:t>
            </a:r>
            <a:r>
              <a:rPr lang="en-US" sz="3100" b="1" dirty="0"/>
              <a:t>single entity </a:t>
            </a:r>
            <a:r>
              <a:rPr lang="en-US" sz="3100" dirty="0"/>
              <a:t>rather than given a choice to be represented as </a:t>
            </a:r>
            <a:r>
              <a:rPr lang="en-US" sz="3100" b="1" dirty="0"/>
              <a:t>different </a:t>
            </a:r>
            <a:r>
              <a:rPr lang="en-US" sz="3100" b="1" dirty="0" smtClean="0"/>
              <a:t>departments</a:t>
            </a:r>
            <a:r>
              <a:rPr lang="en-US" sz="3100" dirty="0" smtClean="0"/>
              <a:t>.</a:t>
            </a:r>
          </a:p>
          <a:p>
            <a:pPr marL="0" indent="0">
              <a:buNone/>
            </a:pPr>
            <a:r>
              <a:rPr lang="en-US" sz="2000" dirty="0" smtClean="0"/>
              <a:t>The </a:t>
            </a:r>
            <a:r>
              <a:rPr lang="en-US" sz="2000" dirty="0"/>
              <a:t>department knows better what kind of candidates they need</a:t>
            </a:r>
          </a:p>
          <a:p>
            <a:endParaRPr lang="en-US" dirty="0"/>
          </a:p>
        </p:txBody>
      </p:sp>
    </p:spTree>
    <p:extLst>
      <p:ext uri="{BB962C8B-B14F-4D97-AF65-F5344CB8AC3E}">
        <p14:creationId xmlns="" xmlns:p14="http://schemas.microsoft.com/office/powerpoint/2010/main" val="13003599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p:cNvGraphicFramePr>
            <a:graphicFrameLocks noGrp="1"/>
          </p:cNvGraphicFramePr>
          <p:nvPr>
            <p:extLst>
              <p:ext uri="{D42A27DB-BD31-4B8C-83A1-F6EECF244321}">
                <p14:modId xmlns="" xmlns:p14="http://schemas.microsoft.com/office/powerpoint/2010/main" val="3399379089"/>
              </p:ext>
            </p:extLst>
          </p:nvPr>
        </p:nvGraphicFramePr>
        <p:xfrm>
          <a:off x="457200" y="1219200"/>
          <a:ext cx="8305800" cy="5004531"/>
        </p:xfrm>
        <a:graphic>
          <a:graphicData uri="http://schemas.openxmlformats.org/drawingml/2006/table">
            <a:tbl>
              <a:tblPr firstRow="1" bandRow="1">
                <a:tableStyleId>{7DF18680-E054-41AD-8BC1-D1AEF772440D}</a:tableStyleId>
              </a:tblPr>
              <a:tblGrid>
                <a:gridCol w="2076450"/>
                <a:gridCol w="2076450"/>
                <a:gridCol w="2076450"/>
                <a:gridCol w="2076450"/>
              </a:tblGrid>
              <a:tr h="901155">
                <a:tc>
                  <a:txBody>
                    <a:bodyPr/>
                    <a:lstStyle/>
                    <a:p>
                      <a:pPr algn="ctr">
                        <a:lnSpc>
                          <a:spcPct val="100000"/>
                        </a:lnSpc>
                        <a:spcAft>
                          <a:spcPts val="0"/>
                        </a:spcAft>
                      </a:pPr>
                      <a:r>
                        <a:rPr lang="en-US" sz="1800" dirty="0">
                          <a:effectLst/>
                        </a:rPr>
                        <a:t>Features</a:t>
                      </a:r>
                      <a:endParaRPr lang="en-US" sz="1800" dirty="0">
                        <a:effectLst/>
                        <a:latin typeface="Cambria"/>
                        <a:ea typeface="ＭＳ 明朝"/>
                        <a:cs typeface="Times New Roman"/>
                      </a:endParaRPr>
                    </a:p>
                  </a:txBody>
                  <a:tcPr marL="63500" marR="63500" marT="63500" marB="63500" anchor="ctr"/>
                </a:tc>
                <a:tc>
                  <a:txBody>
                    <a:bodyPr/>
                    <a:lstStyle/>
                    <a:p>
                      <a:pPr algn="ctr">
                        <a:lnSpc>
                          <a:spcPct val="100000"/>
                        </a:lnSpc>
                        <a:spcAft>
                          <a:spcPts val="0"/>
                        </a:spcAft>
                      </a:pPr>
                      <a:r>
                        <a:rPr lang="en-US" sz="1800">
                          <a:effectLst/>
                        </a:rPr>
                        <a:t>Social Media Platform</a:t>
                      </a:r>
                      <a:br>
                        <a:rPr lang="en-US" sz="1800">
                          <a:effectLst/>
                        </a:rPr>
                      </a:br>
                      <a:r>
                        <a:rPr lang="en-US" sz="1800">
                          <a:effectLst/>
                        </a:rPr>
                        <a:t>(LinkedIn)</a:t>
                      </a:r>
                      <a:endParaRPr lang="en-US" sz="1800">
                        <a:effectLst/>
                        <a:latin typeface="Cambria"/>
                        <a:ea typeface="ＭＳ 明朝"/>
                        <a:cs typeface="Times New Roman"/>
                      </a:endParaRPr>
                    </a:p>
                  </a:txBody>
                  <a:tcPr marL="63500" marR="63500" marT="63500" marB="63500" anchor="ctr"/>
                </a:tc>
                <a:tc>
                  <a:txBody>
                    <a:bodyPr/>
                    <a:lstStyle/>
                    <a:p>
                      <a:pPr algn="ctr">
                        <a:lnSpc>
                          <a:spcPct val="100000"/>
                        </a:lnSpc>
                        <a:spcAft>
                          <a:spcPts val="0"/>
                        </a:spcAft>
                      </a:pPr>
                      <a:r>
                        <a:rPr lang="en-US" sz="1800">
                          <a:effectLst/>
                        </a:rPr>
                        <a:t>Online job portals</a:t>
                      </a:r>
                      <a:endParaRPr lang="en-US" sz="1800">
                        <a:effectLst/>
                        <a:latin typeface="Cambria"/>
                        <a:ea typeface="ＭＳ 明朝"/>
                        <a:cs typeface="Times New Roman"/>
                      </a:endParaRPr>
                    </a:p>
                  </a:txBody>
                  <a:tcPr marL="63500" marR="63500" marT="63500" marB="63500" anchor="ctr"/>
                </a:tc>
                <a:tc>
                  <a:txBody>
                    <a:bodyPr/>
                    <a:lstStyle/>
                    <a:p>
                      <a:pPr algn="ctr">
                        <a:lnSpc>
                          <a:spcPct val="100000"/>
                        </a:lnSpc>
                        <a:spcAft>
                          <a:spcPts val="0"/>
                        </a:spcAft>
                      </a:pPr>
                      <a:r>
                        <a:rPr lang="en-US" sz="1800">
                          <a:effectLst/>
                        </a:rPr>
                        <a:t>OSMOSIS</a:t>
                      </a:r>
                      <a:endParaRPr lang="en-US" sz="1800">
                        <a:effectLst/>
                        <a:latin typeface="Cambria"/>
                        <a:ea typeface="ＭＳ 明朝"/>
                        <a:cs typeface="Times New Roman"/>
                      </a:endParaRPr>
                    </a:p>
                  </a:txBody>
                  <a:tcPr marL="63500" marR="63500" marT="63500" marB="63500" anchor="ctr"/>
                </a:tc>
              </a:tr>
              <a:tr h="1511113">
                <a:tc>
                  <a:txBody>
                    <a:bodyPr/>
                    <a:lstStyle/>
                    <a:p>
                      <a:pPr algn="ctr">
                        <a:lnSpc>
                          <a:spcPct val="100000"/>
                        </a:lnSpc>
                        <a:spcAft>
                          <a:spcPts val="0"/>
                        </a:spcAft>
                      </a:pPr>
                      <a:r>
                        <a:rPr lang="en-US" sz="1800">
                          <a:effectLst/>
                        </a:rPr>
                        <a:t>How are jobs marketed to potential candidates?</a:t>
                      </a:r>
                      <a:endParaRPr lang="en-US" sz="1800">
                        <a:effectLst/>
                        <a:latin typeface="Cambria"/>
                        <a:ea typeface="ＭＳ 明朝"/>
                        <a:cs typeface="Times New Roman"/>
                      </a:endParaRPr>
                    </a:p>
                  </a:txBody>
                  <a:tcPr marL="63500" marR="63500" marT="63500" marB="63500" anchor="ctr"/>
                </a:tc>
                <a:tc>
                  <a:txBody>
                    <a:bodyPr/>
                    <a:lstStyle/>
                    <a:p>
                      <a:pPr algn="ctr">
                        <a:lnSpc>
                          <a:spcPct val="100000"/>
                        </a:lnSpc>
                        <a:spcAft>
                          <a:spcPts val="0"/>
                        </a:spcAft>
                      </a:pPr>
                      <a:r>
                        <a:rPr lang="en-US" sz="1800" dirty="0">
                          <a:effectLst/>
                        </a:rPr>
                        <a:t>LinkedIn Platform &amp; Post to Twitter</a:t>
                      </a:r>
                      <a:endParaRPr lang="en-US" sz="1800" dirty="0">
                        <a:effectLst/>
                        <a:latin typeface="Cambria"/>
                        <a:ea typeface="ＭＳ 明朝"/>
                        <a:cs typeface="Times New Roman"/>
                      </a:endParaRPr>
                    </a:p>
                  </a:txBody>
                  <a:tcPr marL="63500" marR="63500" marT="63500" marB="63500" anchor="ctr"/>
                </a:tc>
                <a:tc>
                  <a:txBody>
                    <a:bodyPr/>
                    <a:lstStyle/>
                    <a:p>
                      <a:pPr algn="ctr">
                        <a:lnSpc>
                          <a:spcPct val="100000"/>
                        </a:lnSpc>
                        <a:spcAft>
                          <a:spcPts val="0"/>
                        </a:spcAft>
                      </a:pPr>
                      <a:r>
                        <a:rPr lang="en-US" sz="1800" dirty="0" smtClean="0">
                          <a:effectLst/>
                        </a:rPr>
                        <a:t>Own </a:t>
                      </a:r>
                      <a:r>
                        <a:rPr lang="en-US" sz="1800" dirty="0">
                          <a:effectLst/>
                        </a:rPr>
                        <a:t>website and other mediums. This is dependent on the portal's marketing campaign.</a:t>
                      </a:r>
                      <a:endParaRPr lang="en-US" sz="1800" dirty="0">
                        <a:effectLst/>
                        <a:latin typeface="Cambria"/>
                        <a:ea typeface="ＭＳ 明朝"/>
                        <a:cs typeface="Times New Roman"/>
                      </a:endParaRPr>
                    </a:p>
                  </a:txBody>
                  <a:tcPr marL="63500" marR="63500" marT="63500" marB="63500" anchor="ctr"/>
                </a:tc>
                <a:tc>
                  <a:txBody>
                    <a:bodyPr/>
                    <a:lstStyle/>
                    <a:p>
                      <a:pPr algn="ctr">
                        <a:lnSpc>
                          <a:spcPct val="100000"/>
                        </a:lnSpc>
                        <a:spcAft>
                          <a:spcPts val="0"/>
                        </a:spcAft>
                      </a:pPr>
                      <a:r>
                        <a:rPr lang="en-US" sz="1800">
                          <a:effectLst/>
                        </a:rPr>
                        <a:t>Our own website and Facebook</a:t>
                      </a:r>
                      <a:endParaRPr lang="en-US" sz="1800">
                        <a:effectLst/>
                        <a:latin typeface="Cambria"/>
                        <a:ea typeface="ＭＳ 明朝"/>
                        <a:cs typeface="Times New Roman"/>
                      </a:endParaRPr>
                    </a:p>
                  </a:txBody>
                  <a:tcPr marL="63500" marR="63500" marT="63500" marB="63500" anchor="ctr"/>
                </a:tc>
              </a:tr>
              <a:tr h="862575">
                <a:tc>
                  <a:txBody>
                    <a:bodyPr/>
                    <a:lstStyle/>
                    <a:p>
                      <a:pPr algn="ctr">
                        <a:lnSpc>
                          <a:spcPct val="100000"/>
                        </a:lnSpc>
                        <a:spcAft>
                          <a:spcPts val="0"/>
                        </a:spcAft>
                      </a:pPr>
                      <a:r>
                        <a:rPr lang="en-US" sz="1800" dirty="0" smtClean="0">
                          <a:effectLst/>
                        </a:rPr>
                        <a:t>Allow </a:t>
                      </a:r>
                      <a:r>
                        <a:rPr lang="en-US" sz="1800" dirty="0">
                          <a:effectLst/>
                        </a:rPr>
                        <a:t>P</a:t>
                      </a:r>
                      <a:r>
                        <a:rPr lang="en-US" sz="1800" dirty="0" smtClean="0">
                          <a:effectLst/>
                        </a:rPr>
                        <a:t>osting </a:t>
                      </a:r>
                      <a:r>
                        <a:rPr lang="en-US" sz="1800" dirty="0">
                          <a:effectLst/>
                        </a:rPr>
                        <a:t>of </a:t>
                      </a:r>
                      <a:r>
                        <a:rPr lang="en-US" sz="1800" dirty="0" smtClean="0">
                          <a:effectLst/>
                        </a:rPr>
                        <a:t>Jobs</a:t>
                      </a:r>
                      <a:endParaRPr lang="en-US" sz="1800" dirty="0">
                        <a:effectLst/>
                        <a:latin typeface="Cambria"/>
                        <a:ea typeface="ＭＳ 明朝"/>
                        <a:cs typeface="Times New Roman"/>
                      </a:endParaRPr>
                    </a:p>
                  </a:txBody>
                  <a:tcPr marL="63500" marR="63500" marT="63500" marB="63500" anchor="ctr"/>
                </a:tc>
                <a:tc>
                  <a:txBody>
                    <a:bodyPr/>
                    <a:lstStyle/>
                    <a:p>
                      <a:pPr algn="ctr">
                        <a:lnSpc>
                          <a:spcPct val="100000"/>
                        </a:lnSpc>
                        <a:spcAft>
                          <a:spcPts val="0"/>
                        </a:spcAft>
                      </a:pPr>
                      <a:r>
                        <a:rPr lang="en-US" sz="1800" dirty="0">
                          <a:effectLst/>
                        </a:rPr>
                        <a:t>✓ Post </a:t>
                      </a:r>
                      <a:r>
                        <a:rPr lang="en-US" sz="1800" dirty="0" smtClean="0">
                          <a:effectLst/>
                        </a:rPr>
                        <a:t>Job</a:t>
                      </a:r>
                      <a:endParaRPr lang="en-US" sz="1800" dirty="0">
                        <a:effectLst/>
                      </a:endParaRPr>
                    </a:p>
                  </a:txBody>
                  <a:tcPr marL="63500" marR="63500" marT="63500" marB="63500" anchor="ctr"/>
                </a:tc>
                <a:tc>
                  <a:txBody>
                    <a:bodyPr/>
                    <a:lstStyle/>
                    <a:p>
                      <a:pPr algn="ctr">
                        <a:lnSpc>
                          <a:spcPct val="100000"/>
                        </a:lnSpc>
                        <a:spcAft>
                          <a:spcPts val="0"/>
                        </a:spcAft>
                      </a:pPr>
                      <a:r>
                        <a:rPr lang="en-US" sz="1800" dirty="0">
                          <a:effectLst/>
                        </a:rPr>
                        <a:t>✓ Post </a:t>
                      </a:r>
                      <a:r>
                        <a:rPr lang="en-US" sz="1800" dirty="0" smtClean="0">
                          <a:effectLst/>
                        </a:rPr>
                        <a:t>Job</a:t>
                      </a:r>
                    </a:p>
                  </a:txBody>
                  <a:tcPr marL="63500" marR="63500" marT="63500" marB="63500" anchor="ctr"/>
                </a:tc>
                <a:tc>
                  <a:txBody>
                    <a:bodyPr/>
                    <a:lstStyle/>
                    <a:p>
                      <a:pPr algn="ctr">
                        <a:lnSpc>
                          <a:spcPct val="100000"/>
                        </a:lnSpc>
                        <a:spcAft>
                          <a:spcPts val="0"/>
                        </a:spcAft>
                      </a:pPr>
                      <a:r>
                        <a:rPr lang="en-US" sz="1800" dirty="0">
                          <a:effectLst/>
                        </a:rPr>
                        <a:t>✓ Post </a:t>
                      </a:r>
                      <a:r>
                        <a:rPr lang="en-US" sz="1800" dirty="0" smtClean="0">
                          <a:effectLst/>
                        </a:rPr>
                        <a:t>Job</a:t>
                      </a:r>
                    </a:p>
                  </a:txBody>
                  <a:tcPr marL="63500" marR="63500" marT="63500" marB="63500" anchor="ctr"/>
                </a:tc>
              </a:tr>
              <a:tr h="1144756">
                <a:tc>
                  <a:txBody>
                    <a:bodyPr/>
                    <a:lstStyle/>
                    <a:p>
                      <a:pPr algn="ctr">
                        <a:lnSpc>
                          <a:spcPct val="100000"/>
                        </a:lnSpc>
                        <a:spcAft>
                          <a:spcPts val="0"/>
                        </a:spcAft>
                      </a:pPr>
                      <a:r>
                        <a:rPr lang="en-US" sz="1800" dirty="0" smtClean="0">
                          <a:effectLst/>
                        </a:rPr>
                        <a:t>Allow Subscription </a:t>
                      </a:r>
                      <a:r>
                        <a:rPr lang="en-US" sz="1800" dirty="0">
                          <a:effectLst/>
                        </a:rPr>
                        <a:t>of content</a:t>
                      </a:r>
                      <a:endParaRPr lang="en-US" sz="1800" dirty="0">
                        <a:effectLst/>
                        <a:latin typeface="Cambria"/>
                        <a:ea typeface="ＭＳ 明朝"/>
                        <a:cs typeface="Times New Roman"/>
                      </a:endParaRPr>
                    </a:p>
                  </a:txBody>
                  <a:tcPr marL="63500" marR="63500" marT="63500" marB="63500" anchor="ctr"/>
                </a:tc>
                <a:tc>
                  <a:txBody>
                    <a:bodyPr/>
                    <a:lstStyle/>
                    <a:p>
                      <a:pPr algn="ctr">
                        <a:lnSpc>
                          <a:spcPct val="100000"/>
                        </a:lnSpc>
                        <a:spcBef>
                          <a:spcPts val="480"/>
                        </a:spcBef>
                        <a:spcAft>
                          <a:spcPts val="600"/>
                        </a:spcAft>
                      </a:pPr>
                      <a:r>
                        <a:rPr lang="en-US" sz="1800">
                          <a:effectLst/>
                        </a:rPr>
                        <a:t>Yes</a:t>
                      </a:r>
                      <a:endParaRPr lang="en-US" sz="1800">
                        <a:effectLst/>
                        <a:latin typeface="Cambria"/>
                        <a:ea typeface="ＭＳ 明朝"/>
                        <a:cs typeface="Times New Roman"/>
                      </a:endParaRPr>
                    </a:p>
                  </a:txBody>
                  <a:tcPr marL="63500" marR="63500" marT="63500" marB="63500" anchor="ctr"/>
                </a:tc>
                <a:tc>
                  <a:txBody>
                    <a:bodyPr/>
                    <a:lstStyle/>
                    <a:p>
                      <a:pPr algn="ctr">
                        <a:lnSpc>
                          <a:spcPct val="100000"/>
                        </a:lnSpc>
                        <a:spcBef>
                          <a:spcPts val="480"/>
                        </a:spcBef>
                        <a:spcAft>
                          <a:spcPts val="600"/>
                        </a:spcAft>
                      </a:pPr>
                      <a:r>
                        <a:rPr lang="en-US" sz="1800" dirty="0">
                          <a:effectLst/>
                        </a:rPr>
                        <a:t>Yes</a:t>
                      </a:r>
                      <a:endParaRPr lang="en-US" sz="1800" dirty="0">
                        <a:effectLst/>
                        <a:latin typeface="Cambria"/>
                        <a:ea typeface="ＭＳ 明朝"/>
                        <a:cs typeface="Times New Roman"/>
                      </a:endParaRPr>
                    </a:p>
                  </a:txBody>
                  <a:tcPr marL="63500" marR="63500" marT="63500" marB="63500" anchor="ctr"/>
                </a:tc>
                <a:tc>
                  <a:txBody>
                    <a:bodyPr/>
                    <a:lstStyle/>
                    <a:p>
                      <a:pPr algn="ctr">
                        <a:lnSpc>
                          <a:spcPct val="100000"/>
                        </a:lnSpc>
                        <a:spcBef>
                          <a:spcPts val="480"/>
                        </a:spcBef>
                        <a:spcAft>
                          <a:spcPts val="600"/>
                        </a:spcAft>
                      </a:pPr>
                      <a:r>
                        <a:rPr lang="en-US" sz="1800" dirty="0">
                          <a:effectLst/>
                        </a:rPr>
                        <a:t>Yes</a:t>
                      </a:r>
                      <a:endParaRPr lang="en-US" sz="1800" dirty="0">
                        <a:effectLst/>
                        <a:latin typeface="Cambria"/>
                        <a:ea typeface="ＭＳ 明朝"/>
                        <a:cs typeface="Times New Roman"/>
                      </a:endParaRPr>
                    </a:p>
                  </a:txBody>
                  <a:tcPr marL="63500" marR="63500" marT="63500" marB="63500" anchor="ctr"/>
                </a:tc>
              </a:tr>
            </a:tbl>
          </a:graphicData>
        </a:graphic>
      </p:graphicFrame>
    </p:spTree>
    <p:extLst>
      <p:ext uri="{BB962C8B-B14F-4D97-AF65-F5344CB8AC3E}">
        <p14:creationId xmlns="" xmlns:p14="http://schemas.microsoft.com/office/powerpoint/2010/main" val="1561341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 xmlns:p14="http://schemas.microsoft.com/office/powerpoint/2010/main" val="199943303"/>
              </p:ext>
            </p:extLst>
          </p:nvPr>
        </p:nvGraphicFramePr>
        <p:xfrm>
          <a:off x="417288" y="609600"/>
          <a:ext cx="8345712" cy="5526314"/>
        </p:xfrm>
        <a:graphic>
          <a:graphicData uri="http://schemas.openxmlformats.org/drawingml/2006/table">
            <a:tbl>
              <a:tblPr firstRow="1" bandRow="1">
                <a:tableStyleId>{7DF18680-E054-41AD-8BC1-D1AEF772440D}</a:tableStyleId>
              </a:tblPr>
              <a:tblGrid>
                <a:gridCol w="2086428"/>
                <a:gridCol w="2086428"/>
                <a:gridCol w="2086428"/>
                <a:gridCol w="2086428"/>
              </a:tblGrid>
              <a:tr h="814236">
                <a:tc>
                  <a:txBody>
                    <a:bodyPr/>
                    <a:lstStyle/>
                    <a:p>
                      <a:pPr algn="ctr">
                        <a:lnSpc>
                          <a:spcPts val="1430"/>
                        </a:lnSpc>
                        <a:spcAft>
                          <a:spcPts val="0"/>
                        </a:spcAft>
                      </a:pPr>
                      <a:r>
                        <a:rPr lang="en-US" sz="1600" dirty="0">
                          <a:effectLst/>
                        </a:rPr>
                        <a:t>Features</a:t>
                      </a:r>
                      <a:endParaRPr lang="en-US" sz="1600" dirty="0">
                        <a:effectLst/>
                        <a:latin typeface="Cambria"/>
                        <a:ea typeface="ＭＳ 明朝"/>
                        <a:cs typeface="Times New Roman"/>
                      </a:endParaRPr>
                    </a:p>
                  </a:txBody>
                  <a:tcPr marL="63500" marR="63500" marT="63500" marB="63500" anchor="ctr"/>
                </a:tc>
                <a:tc>
                  <a:txBody>
                    <a:bodyPr/>
                    <a:lstStyle/>
                    <a:p>
                      <a:pPr algn="ctr">
                        <a:lnSpc>
                          <a:spcPts val="1430"/>
                        </a:lnSpc>
                        <a:spcAft>
                          <a:spcPts val="0"/>
                        </a:spcAft>
                      </a:pPr>
                      <a:r>
                        <a:rPr lang="en-US" sz="1600" dirty="0">
                          <a:effectLst/>
                        </a:rPr>
                        <a:t>Social Media Platform</a:t>
                      </a:r>
                      <a:br>
                        <a:rPr lang="en-US" sz="1600" dirty="0">
                          <a:effectLst/>
                        </a:rPr>
                      </a:br>
                      <a:r>
                        <a:rPr lang="en-US" sz="1600" dirty="0">
                          <a:effectLst/>
                        </a:rPr>
                        <a:t>(LinkedIn)</a:t>
                      </a:r>
                      <a:endParaRPr lang="en-US" sz="1600" dirty="0">
                        <a:effectLst/>
                        <a:latin typeface="Cambria"/>
                        <a:ea typeface="ＭＳ 明朝"/>
                        <a:cs typeface="Times New Roman"/>
                      </a:endParaRPr>
                    </a:p>
                  </a:txBody>
                  <a:tcPr marL="63500" marR="63500" marT="63500" marB="63500" anchor="ctr"/>
                </a:tc>
                <a:tc>
                  <a:txBody>
                    <a:bodyPr/>
                    <a:lstStyle/>
                    <a:p>
                      <a:pPr algn="ctr">
                        <a:lnSpc>
                          <a:spcPts val="1430"/>
                        </a:lnSpc>
                        <a:spcAft>
                          <a:spcPts val="0"/>
                        </a:spcAft>
                      </a:pPr>
                      <a:r>
                        <a:rPr lang="en-US" sz="1600">
                          <a:effectLst/>
                        </a:rPr>
                        <a:t>Online job portals</a:t>
                      </a:r>
                      <a:endParaRPr lang="en-US" sz="1600">
                        <a:effectLst/>
                        <a:latin typeface="Cambria"/>
                        <a:ea typeface="ＭＳ 明朝"/>
                        <a:cs typeface="Times New Roman"/>
                      </a:endParaRPr>
                    </a:p>
                  </a:txBody>
                  <a:tcPr marL="63500" marR="63500" marT="63500" marB="63500" anchor="ctr"/>
                </a:tc>
                <a:tc>
                  <a:txBody>
                    <a:bodyPr/>
                    <a:lstStyle/>
                    <a:p>
                      <a:pPr algn="ctr">
                        <a:lnSpc>
                          <a:spcPts val="1430"/>
                        </a:lnSpc>
                        <a:spcAft>
                          <a:spcPts val="0"/>
                        </a:spcAft>
                      </a:pPr>
                      <a:r>
                        <a:rPr lang="en-US" sz="1600">
                          <a:effectLst/>
                        </a:rPr>
                        <a:t>OSMOSIS</a:t>
                      </a:r>
                      <a:endParaRPr lang="en-US" sz="1600">
                        <a:effectLst/>
                        <a:latin typeface="Cambria"/>
                        <a:ea typeface="ＭＳ 明朝"/>
                        <a:cs typeface="Times New Roman"/>
                      </a:endParaRPr>
                    </a:p>
                  </a:txBody>
                  <a:tcPr marL="63500" marR="63500" marT="63500" marB="63500" anchor="ctr"/>
                </a:tc>
              </a:tr>
              <a:tr h="539334">
                <a:tc>
                  <a:txBody>
                    <a:bodyPr/>
                    <a:lstStyle/>
                    <a:p>
                      <a:pPr algn="ctr">
                        <a:lnSpc>
                          <a:spcPts val="1430"/>
                        </a:lnSpc>
                        <a:spcAft>
                          <a:spcPts val="0"/>
                        </a:spcAft>
                      </a:pPr>
                      <a:r>
                        <a:rPr lang="en-US" sz="1600" kern="1200" dirty="0" smtClean="0">
                          <a:solidFill>
                            <a:schemeClr val="dk1"/>
                          </a:solidFill>
                          <a:effectLst/>
                          <a:latin typeface="+mn-lt"/>
                          <a:ea typeface="+mn-ea"/>
                          <a:cs typeface="+mn-cs"/>
                        </a:rPr>
                        <a:t>Allow Posting of Services</a:t>
                      </a:r>
                      <a:endParaRPr lang="en-US" sz="1600" kern="1200" dirty="0">
                        <a:solidFill>
                          <a:schemeClr val="dk1"/>
                        </a:solidFill>
                        <a:effectLst/>
                        <a:latin typeface="+mn-lt"/>
                        <a:ea typeface="+mn-ea"/>
                        <a:cs typeface="+mn-cs"/>
                      </a:endParaRPr>
                    </a:p>
                  </a:txBody>
                  <a:tcPr marL="63500" marR="63500" marT="63500" marB="63500" anchor="ctr"/>
                </a:tc>
                <a:tc>
                  <a:txBody>
                    <a:bodyPr/>
                    <a:lstStyle/>
                    <a:p>
                      <a:pPr marL="0" marR="0" indent="0" algn="ctr" defTabSz="914400" rtl="0" eaLnBrk="1" fontAlgn="auto" latinLnBrk="0" hangingPunct="1">
                        <a:lnSpc>
                          <a:spcPts val="1430"/>
                        </a:lnSpc>
                        <a:spcBef>
                          <a:spcPts val="0"/>
                        </a:spcBef>
                        <a:spcAft>
                          <a:spcPts val="0"/>
                        </a:spcAft>
                        <a:buClrTx/>
                        <a:buSzTx/>
                        <a:buFontTx/>
                        <a:buNone/>
                        <a:tabLst/>
                        <a:defRPr/>
                      </a:pPr>
                      <a:r>
                        <a:rPr lang="en-US" sz="1600" dirty="0" smtClean="0">
                          <a:effectLst/>
                        </a:rPr>
                        <a:t>X</a:t>
                      </a:r>
                      <a:endParaRPr lang="en-US" sz="1600" dirty="0" smtClean="0">
                        <a:effectLst/>
                        <a:latin typeface="Cambria"/>
                        <a:ea typeface="ＭＳ 明朝"/>
                        <a:cs typeface="Times New Roman"/>
                      </a:endParaRPr>
                    </a:p>
                  </a:txBody>
                  <a:tcPr marL="63500" marR="63500" marT="63500" marB="63500" anchor="ctr"/>
                </a:tc>
                <a:tc>
                  <a:txBody>
                    <a:bodyPr/>
                    <a:lstStyle/>
                    <a:p>
                      <a:pPr marL="0" marR="0" indent="0" algn="ctr" defTabSz="914400" rtl="0" eaLnBrk="1" fontAlgn="auto" latinLnBrk="0" hangingPunct="1">
                        <a:lnSpc>
                          <a:spcPts val="1430"/>
                        </a:lnSpc>
                        <a:spcBef>
                          <a:spcPts val="0"/>
                        </a:spcBef>
                        <a:spcAft>
                          <a:spcPts val="0"/>
                        </a:spcAft>
                        <a:buClrTx/>
                        <a:buSzTx/>
                        <a:buFontTx/>
                        <a:buNone/>
                        <a:tabLst/>
                        <a:defRPr/>
                      </a:pPr>
                      <a:r>
                        <a:rPr lang="en-US" sz="1600" dirty="0" smtClean="0">
                          <a:effectLst/>
                        </a:rPr>
                        <a:t>X</a:t>
                      </a:r>
                      <a:endParaRPr lang="en-US" sz="1600" dirty="0" smtClean="0">
                        <a:effectLst/>
                        <a:latin typeface="Cambria"/>
                        <a:ea typeface="ＭＳ 明朝"/>
                        <a:cs typeface="Times New Roman"/>
                      </a:endParaRPr>
                    </a:p>
                  </a:txBody>
                  <a:tcPr marL="63500" marR="63500" marT="63500" marB="63500" anchor="ctr"/>
                </a:tc>
                <a:tc>
                  <a:txBody>
                    <a:bodyPr/>
                    <a:lstStyle/>
                    <a:p>
                      <a:pPr marL="0" marR="0" indent="0" algn="ctr" defTabSz="914400" rtl="0" eaLnBrk="1" fontAlgn="auto" latinLnBrk="0" hangingPunct="1">
                        <a:lnSpc>
                          <a:spcPts val="1430"/>
                        </a:lnSpc>
                        <a:spcBef>
                          <a:spcPts val="0"/>
                        </a:spcBef>
                        <a:spcAft>
                          <a:spcPts val="0"/>
                        </a:spcAft>
                        <a:buClrTx/>
                        <a:buSzTx/>
                        <a:buFontTx/>
                        <a:buNone/>
                        <a:tabLst/>
                        <a:defRPr/>
                      </a:pPr>
                      <a:r>
                        <a:rPr lang="en-US" sz="1600" dirty="0" smtClean="0">
                          <a:effectLst/>
                        </a:rPr>
                        <a:t>✓</a:t>
                      </a:r>
                      <a:endParaRPr lang="en-US" sz="1600" dirty="0" smtClean="0">
                        <a:effectLst/>
                        <a:latin typeface="Cambria"/>
                        <a:ea typeface="ＭＳ 明朝"/>
                        <a:cs typeface="Times New Roman"/>
                      </a:endParaRPr>
                    </a:p>
                  </a:txBody>
                  <a:tcPr marL="63500" marR="63500" marT="63500" marB="63500" anchor="ctr"/>
                </a:tc>
              </a:tr>
              <a:tr h="1504459">
                <a:tc>
                  <a:txBody>
                    <a:bodyPr/>
                    <a:lstStyle/>
                    <a:p>
                      <a:pPr algn="ctr">
                        <a:spcAft>
                          <a:spcPts val="0"/>
                        </a:spcAft>
                      </a:pPr>
                      <a:r>
                        <a:rPr lang="en-US" sz="1600" dirty="0">
                          <a:effectLst/>
                        </a:rPr>
                        <a:t>Organize companies into different units for different </a:t>
                      </a:r>
                      <a:r>
                        <a:rPr lang="en-US" sz="1600" dirty="0" smtClean="0">
                          <a:effectLst/>
                        </a:rPr>
                        <a:t>departments</a:t>
                      </a:r>
                      <a:endParaRPr lang="en-US" sz="1600" dirty="0">
                        <a:effectLst/>
                        <a:latin typeface="Cambria"/>
                        <a:ea typeface="ＭＳ 明朝"/>
                        <a:cs typeface="Times New Roman"/>
                      </a:endParaRPr>
                    </a:p>
                  </a:txBody>
                  <a:tcPr marL="63500" marR="63500" marT="63500" marB="63500" anchor="ctr"/>
                </a:tc>
                <a:tc>
                  <a:txBody>
                    <a:bodyPr/>
                    <a:lstStyle/>
                    <a:p>
                      <a:pPr algn="ctr">
                        <a:lnSpc>
                          <a:spcPts val="1430"/>
                        </a:lnSpc>
                        <a:spcAft>
                          <a:spcPts val="0"/>
                        </a:spcAft>
                      </a:pPr>
                      <a:r>
                        <a:rPr lang="en-US" sz="1600">
                          <a:effectLst/>
                        </a:rPr>
                        <a:t>X</a:t>
                      </a:r>
                      <a:endParaRPr lang="en-US" sz="1600">
                        <a:effectLst/>
                        <a:latin typeface="Cambria"/>
                        <a:ea typeface="ＭＳ 明朝"/>
                        <a:cs typeface="Times New Roman"/>
                      </a:endParaRPr>
                    </a:p>
                  </a:txBody>
                  <a:tcPr marL="63500" marR="63500" marT="63500" marB="63500" anchor="ctr"/>
                </a:tc>
                <a:tc>
                  <a:txBody>
                    <a:bodyPr/>
                    <a:lstStyle/>
                    <a:p>
                      <a:pPr algn="ctr">
                        <a:lnSpc>
                          <a:spcPts val="1430"/>
                        </a:lnSpc>
                        <a:spcAft>
                          <a:spcPts val="0"/>
                        </a:spcAft>
                      </a:pPr>
                      <a:r>
                        <a:rPr lang="en-US" sz="1600">
                          <a:effectLst/>
                        </a:rPr>
                        <a:t>X</a:t>
                      </a:r>
                      <a:endParaRPr lang="en-US" sz="1600">
                        <a:effectLst/>
                        <a:latin typeface="Cambria"/>
                        <a:ea typeface="ＭＳ 明朝"/>
                        <a:cs typeface="Times New Roman"/>
                      </a:endParaRPr>
                    </a:p>
                  </a:txBody>
                  <a:tcPr marL="63500" marR="63500" marT="63500" marB="63500" anchor="ctr"/>
                </a:tc>
                <a:tc>
                  <a:txBody>
                    <a:bodyPr/>
                    <a:lstStyle/>
                    <a:p>
                      <a:pPr algn="ctr">
                        <a:lnSpc>
                          <a:spcPts val="1430"/>
                        </a:lnSpc>
                        <a:spcAft>
                          <a:spcPts val="0"/>
                        </a:spcAft>
                      </a:pPr>
                      <a:r>
                        <a:rPr lang="en-US" sz="1600" dirty="0">
                          <a:effectLst/>
                        </a:rPr>
                        <a:t>✓</a:t>
                      </a:r>
                      <a:endParaRPr lang="en-US" sz="1600" dirty="0">
                        <a:effectLst/>
                        <a:latin typeface="Cambria"/>
                        <a:ea typeface="ＭＳ 明朝"/>
                        <a:cs typeface="Times New Roman"/>
                      </a:endParaRPr>
                    </a:p>
                  </a:txBody>
                  <a:tcPr marL="63500" marR="63500" marT="63500" marB="63500" anchor="ctr"/>
                </a:tc>
              </a:tr>
              <a:tr h="1135440">
                <a:tc>
                  <a:txBody>
                    <a:bodyPr/>
                    <a:lstStyle/>
                    <a:p>
                      <a:pPr algn="ctr">
                        <a:lnSpc>
                          <a:spcPts val="1430"/>
                        </a:lnSpc>
                        <a:spcAft>
                          <a:spcPts val="0"/>
                        </a:spcAft>
                      </a:pPr>
                      <a:r>
                        <a:rPr lang="en-US" sz="1600" dirty="0">
                          <a:effectLst/>
                        </a:rPr>
                        <a:t>Allow companies to discover services offered by other companies/individuals</a:t>
                      </a:r>
                      <a:endParaRPr lang="en-US" sz="1600" dirty="0">
                        <a:effectLst/>
                        <a:latin typeface="Cambria"/>
                        <a:ea typeface="ＭＳ 明朝"/>
                        <a:cs typeface="Times New Roman"/>
                      </a:endParaRPr>
                    </a:p>
                  </a:txBody>
                  <a:tcPr marL="63500" marR="63500" marT="63500" marB="63500" anchor="ctr"/>
                </a:tc>
                <a:tc>
                  <a:txBody>
                    <a:bodyPr/>
                    <a:lstStyle/>
                    <a:p>
                      <a:pPr algn="ctr">
                        <a:lnSpc>
                          <a:spcPts val="1430"/>
                        </a:lnSpc>
                        <a:spcAft>
                          <a:spcPts val="0"/>
                        </a:spcAft>
                      </a:pPr>
                      <a:r>
                        <a:rPr lang="en-US" sz="1600" dirty="0">
                          <a:effectLst/>
                        </a:rPr>
                        <a:t>X</a:t>
                      </a:r>
                      <a:endParaRPr lang="en-US" sz="1600" dirty="0">
                        <a:effectLst/>
                        <a:latin typeface="Cambria"/>
                        <a:ea typeface="ＭＳ 明朝"/>
                        <a:cs typeface="Times New Roman"/>
                      </a:endParaRPr>
                    </a:p>
                  </a:txBody>
                  <a:tcPr marL="63500" marR="63500" marT="63500" marB="63500" anchor="ctr"/>
                </a:tc>
                <a:tc>
                  <a:txBody>
                    <a:bodyPr/>
                    <a:lstStyle/>
                    <a:p>
                      <a:pPr algn="ctr">
                        <a:lnSpc>
                          <a:spcPts val="1430"/>
                        </a:lnSpc>
                        <a:spcAft>
                          <a:spcPts val="0"/>
                        </a:spcAft>
                      </a:pPr>
                      <a:r>
                        <a:rPr lang="en-US" sz="1600" dirty="0">
                          <a:effectLst/>
                        </a:rPr>
                        <a:t>X</a:t>
                      </a:r>
                      <a:endParaRPr lang="en-US" sz="1600" dirty="0">
                        <a:effectLst/>
                        <a:latin typeface="Cambria"/>
                        <a:ea typeface="ＭＳ 明朝"/>
                        <a:cs typeface="Times New Roman"/>
                      </a:endParaRPr>
                    </a:p>
                  </a:txBody>
                  <a:tcPr marL="63500" marR="63500" marT="63500" marB="63500" anchor="ctr"/>
                </a:tc>
                <a:tc>
                  <a:txBody>
                    <a:bodyPr/>
                    <a:lstStyle/>
                    <a:p>
                      <a:pPr algn="ctr">
                        <a:lnSpc>
                          <a:spcPts val="1430"/>
                        </a:lnSpc>
                        <a:spcAft>
                          <a:spcPts val="0"/>
                        </a:spcAft>
                      </a:pPr>
                      <a:r>
                        <a:rPr lang="en-US" sz="1600">
                          <a:effectLst/>
                        </a:rPr>
                        <a:t>✓</a:t>
                      </a:r>
                      <a:endParaRPr lang="en-US" sz="1600">
                        <a:effectLst/>
                        <a:latin typeface="Cambria"/>
                        <a:ea typeface="ＭＳ 明朝"/>
                        <a:cs typeface="Times New Roman"/>
                      </a:endParaRPr>
                    </a:p>
                  </a:txBody>
                  <a:tcPr marL="63500" marR="63500" marT="63500" marB="63500" anchor="ctr"/>
                </a:tc>
              </a:tr>
              <a:tr h="1532845">
                <a:tc>
                  <a:txBody>
                    <a:bodyPr/>
                    <a:lstStyle/>
                    <a:p>
                      <a:pPr algn="ctr">
                        <a:lnSpc>
                          <a:spcPts val="1430"/>
                        </a:lnSpc>
                        <a:spcAft>
                          <a:spcPts val="0"/>
                        </a:spcAft>
                      </a:pPr>
                      <a:r>
                        <a:rPr lang="en-US" sz="1600">
                          <a:effectLst/>
                        </a:rPr>
                        <a:t>Allow companies to provide insights into companies’ competencies by showcasing her employees’ experiences.</a:t>
                      </a:r>
                      <a:endParaRPr lang="en-US" sz="1600">
                        <a:effectLst/>
                        <a:latin typeface="Cambria"/>
                        <a:ea typeface="ＭＳ 明朝"/>
                        <a:cs typeface="Times New Roman"/>
                      </a:endParaRPr>
                    </a:p>
                  </a:txBody>
                  <a:tcPr marL="63500" marR="63500" marT="63500" marB="63500" anchor="ctr"/>
                </a:tc>
                <a:tc>
                  <a:txBody>
                    <a:bodyPr/>
                    <a:lstStyle/>
                    <a:p>
                      <a:pPr algn="ctr">
                        <a:lnSpc>
                          <a:spcPts val="1800"/>
                        </a:lnSpc>
                        <a:spcBef>
                          <a:spcPts val="480"/>
                        </a:spcBef>
                        <a:spcAft>
                          <a:spcPts val="600"/>
                        </a:spcAft>
                      </a:pPr>
                      <a:r>
                        <a:rPr lang="en-US" sz="1600">
                          <a:effectLst/>
                        </a:rPr>
                        <a:t>X</a:t>
                      </a:r>
                      <a:br>
                        <a:rPr lang="en-US" sz="1600">
                          <a:effectLst/>
                        </a:rPr>
                      </a:br>
                      <a:r>
                        <a:rPr lang="en-US" sz="1600">
                          <a:effectLst/>
                        </a:rPr>
                        <a:t>Tag as own employees (but they don’t advertise)</a:t>
                      </a:r>
                      <a:endParaRPr lang="en-US" sz="1600">
                        <a:effectLst/>
                        <a:latin typeface="Cambria"/>
                        <a:ea typeface="ＭＳ 明朝"/>
                        <a:cs typeface="Times New Roman"/>
                      </a:endParaRPr>
                    </a:p>
                  </a:txBody>
                  <a:tcPr marL="63500" marR="63500" marT="63500" marB="63500" anchor="ctr"/>
                </a:tc>
                <a:tc>
                  <a:txBody>
                    <a:bodyPr/>
                    <a:lstStyle/>
                    <a:p>
                      <a:pPr algn="ctr">
                        <a:lnSpc>
                          <a:spcPts val="1800"/>
                        </a:lnSpc>
                        <a:spcBef>
                          <a:spcPts val="480"/>
                        </a:spcBef>
                        <a:spcAft>
                          <a:spcPts val="600"/>
                        </a:spcAft>
                      </a:pPr>
                      <a:r>
                        <a:rPr lang="en-US" sz="1600" dirty="0">
                          <a:effectLst/>
                        </a:rPr>
                        <a:t>X</a:t>
                      </a:r>
                      <a:endParaRPr lang="en-US" sz="1600" dirty="0">
                        <a:effectLst/>
                        <a:latin typeface="Cambria"/>
                        <a:ea typeface="ＭＳ 明朝"/>
                        <a:cs typeface="Times New Roman"/>
                      </a:endParaRPr>
                    </a:p>
                  </a:txBody>
                  <a:tcPr marL="63500" marR="63500" marT="63500" marB="63500" anchor="ctr"/>
                </a:tc>
                <a:tc>
                  <a:txBody>
                    <a:bodyPr/>
                    <a:lstStyle/>
                    <a:p>
                      <a:pPr algn="ctr">
                        <a:lnSpc>
                          <a:spcPts val="1800"/>
                        </a:lnSpc>
                        <a:spcBef>
                          <a:spcPts val="480"/>
                        </a:spcBef>
                        <a:spcAft>
                          <a:spcPts val="600"/>
                        </a:spcAft>
                      </a:pPr>
                      <a:r>
                        <a:rPr lang="en-US" sz="1600" dirty="0">
                          <a:effectLst/>
                        </a:rPr>
                        <a:t>✓</a:t>
                      </a:r>
                      <a:br>
                        <a:rPr lang="en-US" sz="1600" dirty="0">
                          <a:effectLst/>
                        </a:rPr>
                      </a:br>
                      <a:r>
                        <a:rPr lang="en-US" sz="1600" dirty="0">
                          <a:effectLst/>
                        </a:rPr>
                        <a:t>Tag own employee skills to company page</a:t>
                      </a:r>
                      <a:endParaRPr lang="en-US" sz="1600" dirty="0">
                        <a:effectLst/>
                        <a:latin typeface="Cambria"/>
                        <a:ea typeface="ＭＳ 明朝"/>
                        <a:cs typeface="Times New Roman"/>
                      </a:endParaRPr>
                    </a:p>
                  </a:txBody>
                  <a:tcPr marL="63500" marR="63500" marT="63500" marB="63500" anchor="ctr"/>
                </a:tc>
              </a:tr>
            </a:tbl>
          </a:graphicData>
        </a:graphic>
      </p:graphicFrame>
      <p:sp>
        <p:nvSpPr>
          <p:cNvPr id="4" name="Oval 3"/>
          <p:cNvSpPr/>
          <p:nvPr/>
        </p:nvSpPr>
        <p:spPr>
          <a:xfrm>
            <a:off x="6553200" y="1143000"/>
            <a:ext cx="2362200" cy="548640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36055295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Osmosis?</a:t>
            </a:r>
            <a:endParaRPr lang="en-US" dirty="0"/>
          </a:p>
        </p:txBody>
      </p:sp>
      <p:sp>
        <p:nvSpPr>
          <p:cNvPr id="3" name="Content Placeholder 2"/>
          <p:cNvSpPr>
            <a:spLocks noGrp="1"/>
          </p:cNvSpPr>
          <p:nvPr>
            <p:ph idx="1"/>
          </p:nvPr>
        </p:nvSpPr>
        <p:spPr>
          <a:xfrm>
            <a:off x="457200" y="1341436"/>
            <a:ext cx="8229600" cy="5059364"/>
          </a:xfrm>
        </p:spPr>
        <p:txBody>
          <a:bodyPr>
            <a:normAutofit/>
          </a:bodyPr>
          <a:lstStyle/>
          <a:p>
            <a:pPr>
              <a:lnSpc>
                <a:spcPct val="150000"/>
              </a:lnSpc>
              <a:buClrTx/>
            </a:pPr>
            <a:r>
              <a:rPr lang="en-US" sz="2800" dirty="0" smtClean="0">
                <a:solidFill>
                  <a:schemeClr val="tx1"/>
                </a:solidFill>
              </a:rPr>
              <a:t>A platform where organizations are able to discover and engage the services of other organizations or individuals. </a:t>
            </a:r>
            <a:endParaRPr lang="en-US" sz="2800" dirty="0" smtClean="0"/>
          </a:p>
        </p:txBody>
      </p:sp>
      <p:pic>
        <p:nvPicPr>
          <p:cNvPr id="4" name="Picture 3"/>
          <p:cNvPicPr>
            <a:picLocks noChangeAspect="1"/>
          </p:cNvPicPr>
          <p:nvPr/>
        </p:nvPicPr>
        <p:blipFill>
          <a:blip r:embed="rId3" cstate="print">
            <a:extLst>
              <a:ext uri="{BEBA8EAE-BF5A-486C-A8C5-ECC9F3942E4B}">
                <a14:imgProps xmlns="" xmlns:a14="http://schemas.microsoft.com/office/drawing/2010/main">
                  <a14:imgLayer r:embed="rId4">
                    <a14:imgEffect>
                      <a14:backgroundRemoval t="0" b="99630" l="8889" r="96296"/>
                    </a14:imgEffect>
                  </a14:imgLayer>
                </a14:imgProps>
              </a:ext>
            </a:extLst>
          </a:blip>
          <a:stretch>
            <a:fillRect/>
          </a:stretch>
        </p:blipFill>
        <p:spPr>
          <a:xfrm>
            <a:off x="6019800" y="2743200"/>
            <a:ext cx="3124200" cy="312420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Features of Osmosis</a:t>
            </a:r>
            <a:endParaRPr lang="en-US" dirty="0"/>
          </a:p>
        </p:txBody>
      </p:sp>
      <p:sp>
        <p:nvSpPr>
          <p:cNvPr id="3" name="Content Placeholder 2"/>
          <p:cNvSpPr>
            <a:spLocks noGrp="1"/>
          </p:cNvSpPr>
          <p:nvPr>
            <p:ph idx="1"/>
          </p:nvPr>
        </p:nvSpPr>
        <p:spPr>
          <a:xfrm>
            <a:off x="457200" y="1341436"/>
            <a:ext cx="8229600" cy="5059364"/>
          </a:xfrm>
        </p:spPr>
        <p:txBody>
          <a:bodyPr>
            <a:normAutofit/>
          </a:bodyPr>
          <a:lstStyle/>
          <a:p>
            <a:pPr>
              <a:lnSpc>
                <a:spcPct val="150000"/>
              </a:lnSpc>
              <a:buClrTx/>
            </a:pPr>
            <a:r>
              <a:rPr lang="en-US" sz="2800" dirty="0" smtClean="0"/>
              <a:t>Post &amp; Advertising of Service</a:t>
            </a:r>
          </a:p>
          <a:p>
            <a:pPr>
              <a:lnSpc>
                <a:spcPct val="150000"/>
              </a:lnSpc>
              <a:buClrTx/>
            </a:pPr>
            <a:r>
              <a:rPr lang="en-US" sz="2800" dirty="0" smtClean="0"/>
              <a:t>Maintain Company/Individual profile</a:t>
            </a:r>
          </a:p>
          <a:p>
            <a:pPr>
              <a:lnSpc>
                <a:spcPct val="150000"/>
              </a:lnSpc>
              <a:buClrTx/>
            </a:pPr>
            <a:r>
              <a:rPr lang="en-US" sz="2800" dirty="0" smtClean="0"/>
              <a:t>Create Units within Company</a:t>
            </a:r>
          </a:p>
          <a:p>
            <a:pPr>
              <a:lnSpc>
                <a:spcPct val="150000"/>
              </a:lnSpc>
              <a:buClrTx/>
            </a:pPr>
            <a:r>
              <a:rPr lang="en-US" sz="2800" dirty="0" smtClean="0"/>
              <a:t>Enable tagging of employees</a:t>
            </a:r>
          </a:p>
          <a:p>
            <a:pPr>
              <a:lnSpc>
                <a:spcPct val="150000"/>
              </a:lnSpc>
              <a:buClrTx/>
            </a:pPr>
            <a:r>
              <a:rPr lang="en-US" sz="2800" dirty="0" smtClean="0"/>
              <a:t>Subscribing to Company/Individual Profile</a:t>
            </a:r>
          </a:p>
          <a:p>
            <a:pPr>
              <a:lnSpc>
                <a:spcPct val="150000"/>
              </a:lnSpc>
              <a:buClrTx/>
            </a:pPr>
            <a:endParaRPr lang="en-US" sz="2800" dirty="0"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Benefits of Osmosis</a:t>
            </a:r>
            <a:endParaRPr lang="en-US" dirty="0"/>
          </a:p>
        </p:txBody>
      </p:sp>
      <p:sp>
        <p:nvSpPr>
          <p:cNvPr id="3" name="Content Placeholder 2"/>
          <p:cNvSpPr>
            <a:spLocks noGrp="1"/>
          </p:cNvSpPr>
          <p:nvPr>
            <p:ph idx="1"/>
          </p:nvPr>
        </p:nvSpPr>
        <p:spPr>
          <a:xfrm>
            <a:off x="457200" y="1524000"/>
            <a:ext cx="7848600" cy="1295399"/>
          </a:xfrm>
        </p:spPr>
        <p:txBody>
          <a:bodyPr>
            <a:normAutofit/>
          </a:bodyPr>
          <a:lstStyle/>
          <a:p>
            <a:pPr marL="0" indent="0">
              <a:buNone/>
            </a:pPr>
            <a:r>
              <a:rPr lang="en-US" sz="2800" dirty="0" smtClean="0">
                <a:solidFill>
                  <a:schemeClr val="accent1"/>
                </a:solidFill>
              </a:rPr>
              <a:t>Unified platform that leads to </a:t>
            </a:r>
            <a:r>
              <a:rPr lang="en-US" sz="2800" b="1" dirty="0" smtClean="0">
                <a:solidFill>
                  <a:schemeClr val="accent1"/>
                </a:solidFill>
              </a:rPr>
              <a:t>convenience</a:t>
            </a:r>
            <a:r>
              <a:rPr lang="en-US" sz="2800" dirty="0" smtClean="0">
                <a:solidFill>
                  <a:schemeClr val="accent1"/>
                </a:solidFill>
              </a:rPr>
              <a:t>, time is saved</a:t>
            </a:r>
          </a:p>
          <a:p>
            <a:pPr marL="0" indent="0">
              <a:buNone/>
            </a:pPr>
            <a:endParaRPr lang="en-US" sz="2800" dirty="0" smtClean="0"/>
          </a:p>
        </p:txBody>
      </p:sp>
      <p:sp>
        <p:nvSpPr>
          <p:cNvPr id="4" name="TextBox 3"/>
          <p:cNvSpPr txBox="1"/>
          <p:nvPr/>
        </p:nvSpPr>
        <p:spPr>
          <a:xfrm>
            <a:off x="0" y="4038600"/>
            <a:ext cx="6248400" cy="1600200"/>
          </a:xfrm>
          <a:prstGeom prst="rect">
            <a:avLst/>
          </a:prstGeom>
        </p:spPr>
        <p:txBody>
          <a:bodyPr vert="horz" wrap="squar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endParaRPr kumimoji="0" lang="en-US"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
        <p:nvSpPr>
          <p:cNvPr id="5" name="TextBox 4"/>
          <p:cNvSpPr txBox="1"/>
          <p:nvPr/>
        </p:nvSpPr>
        <p:spPr>
          <a:xfrm>
            <a:off x="381000" y="2438400"/>
            <a:ext cx="6629400" cy="1371600"/>
          </a:xfrm>
          <a:prstGeom prst="rect">
            <a:avLst/>
          </a:prstGeom>
        </p:spPr>
        <p:txBody>
          <a:bodyPr vert="horz" wrap="none" lIns="91440" tIns="45720" rIns="91440" bIns="45720" rtlCol="0" anchor="ctr">
            <a:normAutofit/>
          </a:bodyPr>
          <a:lstStyle/>
          <a:p>
            <a:r>
              <a:rPr lang="en-US" sz="2800" dirty="0" smtClean="0">
                <a:solidFill>
                  <a:srgbClr val="0C0C0C"/>
                </a:solidFill>
              </a:rPr>
              <a:t>Allow companies to make more</a:t>
            </a:r>
          </a:p>
          <a:p>
            <a:r>
              <a:rPr lang="en-US" sz="2800" dirty="0" smtClean="0">
                <a:solidFill>
                  <a:srgbClr val="0C0C0C"/>
                </a:solidFill>
              </a:rPr>
              <a:t> </a:t>
            </a:r>
            <a:r>
              <a:rPr lang="en-US" sz="2800" b="1" dirty="0">
                <a:solidFill>
                  <a:srgbClr val="0C0C0C"/>
                </a:solidFill>
              </a:rPr>
              <a:t>informed decision</a:t>
            </a:r>
          </a:p>
        </p:txBody>
      </p:sp>
      <p:sp>
        <p:nvSpPr>
          <p:cNvPr id="6" name="TextBox 5"/>
          <p:cNvSpPr txBox="1"/>
          <p:nvPr/>
        </p:nvSpPr>
        <p:spPr>
          <a:xfrm>
            <a:off x="609600" y="4038600"/>
            <a:ext cx="914400" cy="914400"/>
          </a:xfrm>
          <a:prstGeom prst="rect">
            <a:avLst/>
          </a:prstGeom>
        </p:spPr>
        <p:txBody>
          <a:bodyPr vert="horz" wrap="non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endParaRPr kumimoji="0" lang="en-US" sz="2400" b="0" i="0" u="none" strike="noStrike" kern="1200" cap="none" spc="0" normalizeH="0" baseline="0" noProof="0" dirty="0" smtClean="0">
              <a:ln>
                <a:noFill/>
              </a:ln>
              <a:solidFill>
                <a:schemeClr val="tx1"/>
              </a:solidFill>
              <a:effectLst/>
              <a:uLnTx/>
              <a:uFillTx/>
              <a:latin typeface="Perpetua" pitchFamily="18" charset="0"/>
              <a:ea typeface="+mj-ea"/>
              <a:cs typeface="+mj-cs"/>
            </a:endParaRPr>
          </a:p>
        </p:txBody>
      </p:sp>
      <p:sp>
        <p:nvSpPr>
          <p:cNvPr id="7" name="TextBox 6"/>
          <p:cNvSpPr txBox="1"/>
          <p:nvPr/>
        </p:nvSpPr>
        <p:spPr>
          <a:xfrm>
            <a:off x="381000" y="3657600"/>
            <a:ext cx="8077200" cy="1219200"/>
          </a:xfrm>
          <a:prstGeom prst="rect">
            <a:avLst/>
          </a:prstGeom>
        </p:spPr>
        <p:txBody>
          <a:bodyPr vert="horz" wrap="none" lIns="91440" tIns="45720" rIns="91440" bIns="45720" rtlCol="0" anchor="ctr">
            <a:normAutofit/>
          </a:bodyPr>
          <a:lstStyle/>
          <a:p>
            <a:r>
              <a:rPr lang="en-US" sz="2800" dirty="0">
                <a:solidFill>
                  <a:srgbClr val="0C0C0C"/>
                </a:solidFill>
              </a:rPr>
              <a:t>Create </a:t>
            </a:r>
            <a:r>
              <a:rPr lang="en-US" sz="2800" b="1" dirty="0">
                <a:solidFill>
                  <a:srgbClr val="0C0C0C"/>
                </a:solidFill>
              </a:rPr>
              <a:t>new</a:t>
            </a:r>
            <a:r>
              <a:rPr lang="en-US" sz="2800" dirty="0">
                <a:solidFill>
                  <a:srgbClr val="0C0C0C"/>
                </a:solidFill>
              </a:rPr>
              <a:t> </a:t>
            </a:r>
            <a:r>
              <a:rPr lang="en-US" sz="2800" b="1" dirty="0">
                <a:solidFill>
                  <a:srgbClr val="0C0C0C"/>
                </a:solidFill>
              </a:rPr>
              <a:t>opportunities</a:t>
            </a:r>
            <a:r>
              <a:rPr lang="en-US" sz="2800" dirty="0">
                <a:solidFill>
                  <a:srgbClr val="0C0C0C"/>
                </a:solidFill>
              </a:rPr>
              <a:t> for </a:t>
            </a:r>
            <a:r>
              <a:rPr lang="en-US" sz="2800" dirty="0" smtClean="0">
                <a:solidFill>
                  <a:srgbClr val="0C0C0C"/>
                </a:solidFill>
              </a:rPr>
              <a:t>employees</a:t>
            </a:r>
          </a:p>
          <a:p>
            <a:r>
              <a:rPr lang="en-US" sz="2800" dirty="0" smtClean="0">
                <a:solidFill>
                  <a:srgbClr val="0C0C0C"/>
                </a:solidFill>
              </a:rPr>
              <a:t> &amp; companies</a:t>
            </a:r>
            <a:endParaRPr lang="en-US" sz="2800" dirty="0">
              <a:solidFill>
                <a:srgbClr val="0C0C0C"/>
              </a:solidFill>
            </a:endParaRPr>
          </a:p>
        </p:txBody>
      </p:sp>
    </p:spTree>
    <p:extLst>
      <p:ext uri="{BB962C8B-B14F-4D97-AF65-F5344CB8AC3E}">
        <p14:creationId xmlns="" xmlns:p14="http://schemas.microsoft.com/office/powerpoint/2010/main" val="37412541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Scope</a:t>
            </a:r>
            <a:endParaRPr lang="en-US" dirty="0"/>
          </a:p>
        </p:txBody>
      </p:sp>
      <p:pic>
        <p:nvPicPr>
          <p:cNvPr id="4" name="Content Placeholder 3" descr="Scope diagram.jpg"/>
          <p:cNvPicPr>
            <a:picLocks noGrp="1" noChangeAspect="1"/>
          </p:cNvPicPr>
          <p:nvPr>
            <p:ph idx="1"/>
          </p:nvPr>
        </p:nvPicPr>
        <p:blipFill>
          <a:blip r:embed="rId3" cstate="print">
            <a:clrChange>
              <a:clrFrom>
                <a:srgbClr val="FFFFFF"/>
              </a:clrFrom>
              <a:clrTo>
                <a:srgbClr val="FFFFFF">
                  <a:alpha val="0"/>
                </a:srgbClr>
              </a:clrTo>
            </a:clrChange>
          </a:blip>
          <a:stretch>
            <a:fillRect/>
          </a:stretch>
        </p:blipFill>
        <p:spPr>
          <a:xfrm>
            <a:off x="1030224" y="1380903"/>
            <a:ext cx="7083552" cy="4980432"/>
          </a:xfrm>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762000"/>
            <a:ext cx="8229600" cy="639763"/>
          </a:xfrm>
        </p:spPr>
        <p:txBody>
          <a:bodyPr/>
          <a:lstStyle/>
          <a:p>
            <a:r>
              <a:rPr lang="en-US" dirty="0" smtClean="0"/>
              <a:t>Uses Cases</a:t>
            </a:r>
            <a:endParaRPr lang="en-US" dirty="0"/>
          </a:p>
        </p:txBody>
      </p:sp>
      <p:pic>
        <p:nvPicPr>
          <p:cNvPr id="6" name="Content Placeholder 5" descr="Use case diagram.jpg"/>
          <p:cNvPicPr>
            <a:picLocks noGrp="1" noChangeAspect="1"/>
          </p:cNvPicPr>
          <p:nvPr>
            <p:ph idx="1"/>
          </p:nvPr>
        </p:nvPicPr>
        <p:blipFill>
          <a:blip r:embed="rId3" cstate="print">
            <a:clrChange>
              <a:clrFrom>
                <a:srgbClr val="FFFFFF"/>
              </a:clrFrom>
              <a:clrTo>
                <a:srgbClr val="FFFFFF">
                  <a:alpha val="0"/>
                </a:srgbClr>
              </a:clrTo>
            </a:clrChange>
          </a:blip>
          <a:stretch>
            <a:fillRect/>
          </a:stretch>
        </p:blipFill>
        <p:spPr>
          <a:xfrm>
            <a:off x="2209800" y="407876"/>
            <a:ext cx="6477000" cy="6083146"/>
          </a:xfr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Paper Prototype</a:t>
            </a:r>
            <a:endParaRPr lang="en-US" dirty="0"/>
          </a:p>
        </p:txBody>
      </p:sp>
      <p:sp>
        <p:nvSpPr>
          <p:cNvPr id="5" name="Text Placeholder 4"/>
          <p:cNvSpPr>
            <a:spLocks noGrp="1"/>
          </p:cNvSpPr>
          <p:nvPr>
            <p:ph type="body" idx="1"/>
          </p:nvPr>
        </p:nvSpPr>
        <p:spPr/>
        <p:txBody>
          <a:bodyPr/>
          <a:lstStyle/>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a:xfrm>
            <a:off x="533400" y="1676400"/>
            <a:ext cx="8305800" cy="4525965"/>
          </a:xfrm>
        </p:spPr>
        <p:txBody>
          <a:bodyPr/>
          <a:lstStyle/>
          <a:p>
            <a:pPr algn="ctr">
              <a:buClrTx/>
              <a:buNone/>
            </a:pPr>
            <a:r>
              <a:rPr lang="en-US" b="1" dirty="0" smtClean="0"/>
              <a:t>Team Name: </a:t>
            </a:r>
            <a:r>
              <a:rPr lang="en-US" b="1" dirty="0" err="1" smtClean="0"/>
              <a:t>TeamGalaxy</a:t>
            </a:r>
            <a:endParaRPr lang="en-US" b="1" dirty="0" smtClean="0"/>
          </a:p>
          <a:p>
            <a:pPr lvl="1" algn="ctr">
              <a:buClrTx/>
              <a:buNone/>
            </a:pPr>
            <a:endParaRPr lang="en-US" dirty="0" smtClean="0"/>
          </a:p>
          <a:p>
            <a:pPr algn="ctr">
              <a:buClrTx/>
              <a:buNone/>
            </a:pPr>
            <a:endParaRPr lang="en-US" dirty="0" smtClean="0"/>
          </a:p>
          <a:p>
            <a:pPr algn="ctr">
              <a:buClrTx/>
              <a:buNone/>
            </a:pPr>
            <a:endParaRPr lang="en-US" dirty="0" smtClean="0"/>
          </a:p>
          <a:p>
            <a:pPr algn="ctr">
              <a:buClrTx/>
              <a:buNone/>
            </a:pPr>
            <a:endParaRPr lang="en-US" dirty="0" smtClean="0"/>
          </a:p>
          <a:p>
            <a:pPr algn="ctr">
              <a:buClrTx/>
              <a:buNone/>
            </a:pPr>
            <a:endParaRPr lang="en-US" dirty="0" smtClean="0"/>
          </a:p>
          <a:p>
            <a:pPr algn="ctr">
              <a:buClrTx/>
              <a:buNone/>
            </a:pPr>
            <a:endParaRPr lang="en-US" dirty="0" smtClean="0"/>
          </a:p>
          <a:p>
            <a:pPr algn="ctr">
              <a:buClrTx/>
              <a:buNone/>
            </a:pPr>
            <a:endParaRPr lang="en-US" dirty="0" smtClean="0"/>
          </a:p>
          <a:p>
            <a:pPr algn="ctr">
              <a:buClrTx/>
              <a:buNone/>
            </a:pPr>
            <a:r>
              <a:rPr lang="en-US" b="1" dirty="0" smtClean="0"/>
              <a:t>Project Name: HR Galaxy</a:t>
            </a:r>
            <a:endParaRPr lang="en-US" b="1" dirty="0"/>
          </a:p>
        </p:txBody>
      </p:sp>
      <p:sp>
        <p:nvSpPr>
          <p:cNvPr id="3" name="Title 2"/>
          <p:cNvSpPr>
            <a:spLocks noGrp="1"/>
          </p:cNvSpPr>
          <p:nvPr>
            <p:ph type="title"/>
          </p:nvPr>
        </p:nvSpPr>
        <p:spPr/>
        <p:txBody>
          <a:bodyPr/>
          <a:lstStyle/>
          <a:p>
            <a:r>
              <a:rPr lang="en-US" dirty="0" smtClean="0"/>
              <a:t>About us</a:t>
            </a:r>
            <a:endParaRPr lang="en-US" dirty="0"/>
          </a:p>
        </p:txBody>
      </p:sp>
      <p:graphicFrame>
        <p:nvGraphicFramePr>
          <p:cNvPr id="12" name="Table 11"/>
          <p:cNvGraphicFramePr>
            <a:graphicFrameLocks noGrp="1"/>
          </p:cNvGraphicFramePr>
          <p:nvPr>
            <p:extLst>
              <p:ext uri="{D42A27DB-BD31-4B8C-83A1-F6EECF244321}">
                <p14:modId xmlns="" xmlns:p14="http://schemas.microsoft.com/office/powerpoint/2010/main" val="1979572449"/>
              </p:ext>
            </p:extLst>
          </p:nvPr>
        </p:nvGraphicFramePr>
        <p:xfrm>
          <a:off x="1739900" y="2194560"/>
          <a:ext cx="5892800" cy="2682240"/>
        </p:xfrm>
        <a:graphic>
          <a:graphicData uri="http://schemas.openxmlformats.org/drawingml/2006/table">
            <a:tbl>
              <a:tblPr firstRow="1" bandRow="1">
                <a:tableStyleId>{F5AB1C69-6EDB-4FF4-983F-18BD219EF322}</a:tableStyleId>
              </a:tblPr>
              <a:tblGrid>
                <a:gridCol w="2275438"/>
                <a:gridCol w="3617362"/>
              </a:tblGrid>
              <a:tr h="370840">
                <a:tc>
                  <a:txBody>
                    <a:bodyPr/>
                    <a:lstStyle/>
                    <a:p>
                      <a:pPr algn="ctr"/>
                      <a:r>
                        <a:rPr lang="en-US" sz="2000" dirty="0" smtClean="0"/>
                        <a:t>Member</a:t>
                      </a:r>
                      <a:endParaRPr lang="en-US" sz="20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smtClean="0"/>
                        <a:t>Role</a:t>
                      </a:r>
                    </a:p>
                  </a:txBody>
                  <a:tcPr/>
                </a:tc>
              </a:tr>
              <a:tr h="370840">
                <a:tc>
                  <a:txBody>
                    <a:bodyPr/>
                    <a:lstStyle/>
                    <a:p>
                      <a:pPr algn="ctr"/>
                      <a:r>
                        <a:rPr lang="en-US" sz="2000" dirty="0" smtClean="0">
                          <a:solidFill>
                            <a:schemeClr val="tx2"/>
                          </a:solidFill>
                        </a:rPr>
                        <a:t>Liu</a:t>
                      </a:r>
                      <a:r>
                        <a:rPr lang="en-US" sz="2000" baseline="0" dirty="0" smtClean="0">
                          <a:solidFill>
                            <a:schemeClr val="tx2"/>
                          </a:solidFill>
                        </a:rPr>
                        <a:t> Zhan Hong</a:t>
                      </a:r>
                      <a:endParaRPr lang="en-US" sz="2000" dirty="0">
                        <a:solidFill>
                          <a:schemeClr val="tx2"/>
                        </a:solidFill>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smtClean="0">
                          <a:solidFill>
                            <a:schemeClr val="tx2"/>
                          </a:solidFill>
                        </a:rPr>
                        <a:t>Project Manager</a:t>
                      </a:r>
                    </a:p>
                  </a:txBody>
                  <a:tcPr/>
                </a:tc>
              </a:tr>
              <a:tr h="370840">
                <a:tc>
                  <a:txBody>
                    <a:bodyPr/>
                    <a:lstStyle/>
                    <a:p>
                      <a:pPr algn="ctr"/>
                      <a:r>
                        <a:rPr lang="en-US" sz="2000" dirty="0" smtClean="0">
                          <a:solidFill>
                            <a:schemeClr val="tx2"/>
                          </a:solidFill>
                        </a:rPr>
                        <a:t>Ng Han Xiang</a:t>
                      </a:r>
                    </a:p>
                  </a:txBody>
                  <a:tcPr/>
                </a:tc>
                <a:tc>
                  <a:txBody>
                    <a:bodyPr/>
                    <a:lstStyle/>
                    <a:p>
                      <a:pPr algn="ctr"/>
                      <a:r>
                        <a:rPr lang="en-US" sz="2000" dirty="0" smtClean="0">
                          <a:solidFill>
                            <a:schemeClr val="tx2"/>
                          </a:solidFill>
                        </a:rPr>
                        <a:t>Deputy Project Manager &amp;</a:t>
                      </a:r>
                      <a:r>
                        <a:rPr lang="en-US" sz="2000" baseline="0" dirty="0" smtClean="0">
                          <a:solidFill>
                            <a:schemeClr val="tx2"/>
                          </a:solidFill>
                        </a:rPr>
                        <a:t> Business Analyst</a:t>
                      </a:r>
                      <a:endParaRPr lang="en-US" sz="2000" dirty="0">
                        <a:solidFill>
                          <a:schemeClr val="tx2"/>
                        </a:solidFill>
                      </a:endParaRPr>
                    </a:p>
                  </a:txBody>
                  <a:tcPr/>
                </a:tc>
              </a:tr>
              <a:tr h="370840">
                <a:tc>
                  <a:txBody>
                    <a:bodyPr/>
                    <a:lstStyle/>
                    <a:p>
                      <a:pPr algn="ctr"/>
                      <a:r>
                        <a:rPr lang="en-US" sz="2000" dirty="0" err="1" smtClean="0">
                          <a:solidFill>
                            <a:schemeClr val="tx2"/>
                          </a:solidFill>
                        </a:rPr>
                        <a:t>Shen</a:t>
                      </a:r>
                      <a:r>
                        <a:rPr lang="en-US" sz="2000" dirty="0" smtClean="0">
                          <a:solidFill>
                            <a:schemeClr val="tx2"/>
                          </a:solidFill>
                        </a:rPr>
                        <a:t> Meilin</a:t>
                      </a:r>
                      <a:endParaRPr lang="en-US" sz="2000" dirty="0">
                        <a:solidFill>
                          <a:schemeClr val="tx2"/>
                        </a:solidFill>
                      </a:endParaRPr>
                    </a:p>
                  </a:txBody>
                  <a:tcPr/>
                </a:tc>
                <a:tc>
                  <a:txBody>
                    <a:bodyPr/>
                    <a:lstStyle/>
                    <a:p>
                      <a:pPr algn="ctr"/>
                      <a:r>
                        <a:rPr lang="en-US" sz="2000" dirty="0" smtClean="0">
                          <a:solidFill>
                            <a:schemeClr val="tx2"/>
                          </a:solidFill>
                        </a:rPr>
                        <a:t>Business Analyst &amp; Tester</a:t>
                      </a:r>
                      <a:endParaRPr lang="en-US" sz="2000" dirty="0">
                        <a:solidFill>
                          <a:schemeClr val="tx2"/>
                        </a:solidFill>
                      </a:endParaRPr>
                    </a:p>
                  </a:txBody>
                  <a:tcPr/>
                </a:tc>
              </a:tr>
              <a:tr h="370840">
                <a:tc>
                  <a:txBody>
                    <a:bodyPr/>
                    <a:lstStyle/>
                    <a:p>
                      <a:pPr algn="ctr"/>
                      <a:r>
                        <a:rPr lang="en-US" sz="2000" dirty="0" smtClean="0">
                          <a:solidFill>
                            <a:schemeClr val="tx2"/>
                          </a:solidFill>
                        </a:rPr>
                        <a:t>Chia Kai Leng</a:t>
                      </a:r>
                      <a:endParaRPr lang="en-US" sz="2000" dirty="0">
                        <a:solidFill>
                          <a:schemeClr val="tx2"/>
                        </a:solidFill>
                      </a:endParaRPr>
                    </a:p>
                  </a:txBody>
                  <a:tcPr/>
                </a:tc>
                <a:tc>
                  <a:txBody>
                    <a:bodyPr/>
                    <a:lstStyle/>
                    <a:p>
                      <a:pPr algn="ctr"/>
                      <a:r>
                        <a:rPr lang="en-US" sz="2000" dirty="0" smtClean="0">
                          <a:solidFill>
                            <a:schemeClr val="tx2"/>
                          </a:solidFill>
                        </a:rPr>
                        <a:t>Database Developer</a:t>
                      </a:r>
                      <a:endParaRPr lang="en-US" sz="2000" dirty="0">
                        <a:solidFill>
                          <a:schemeClr val="tx2"/>
                        </a:solidFill>
                      </a:endParaRPr>
                    </a:p>
                  </a:txBody>
                  <a:tcPr/>
                </a:tc>
              </a:tr>
              <a:tr h="370840">
                <a:tc>
                  <a:txBody>
                    <a:bodyPr/>
                    <a:lstStyle/>
                    <a:p>
                      <a:pPr algn="ctr"/>
                      <a:r>
                        <a:rPr lang="en-US" sz="2000" dirty="0" err="1" smtClean="0">
                          <a:solidFill>
                            <a:schemeClr val="tx2"/>
                          </a:solidFill>
                        </a:rPr>
                        <a:t>Poh</a:t>
                      </a:r>
                      <a:r>
                        <a:rPr lang="en-US" sz="2000" dirty="0" smtClean="0">
                          <a:solidFill>
                            <a:schemeClr val="tx2"/>
                          </a:solidFill>
                        </a:rPr>
                        <a:t> Yang Zhou</a:t>
                      </a:r>
                      <a:endParaRPr lang="en-US" sz="2000" dirty="0">
                        <a:solidFill>
                          <a:schemeClr val="tx2"/>
                        </a:solidFill>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smtClean="0">
                          <a:solidFill>
                            <a:schemeClr val="tx2"/>
                          </a:solidFill>
                        </a:rPr>
                        <a:t>Lead</a:t>
                      </a:r>
                      <a:r>
                        <a:rPr lang="en-US" sz="2000" baseline="0" dirty="0" smtClean="0">
                          <a:solidFill>
                            <a:schemeClr val="tx2"/>
                          </a:solidFill>
                        </a:rPr>
                        <a:t> Developer</a:t>
                      </a:r>
                      <a:endParaRPr lang="en-US" sz="2000" dirty="0" smtClean="0">
                        <a:solidFill>
                          <a:schemeClr val="tx2"/>
                        </a:solidFill>
                      </a:endParaRPr>
                    </a:p>
                  </a:txBody>
                  <a:tcPr/>
                </a:tc>
              </a:tr>
            </a:tbl>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Individual</a:t>
            </a:r>
            <a:endParaRPr lang="en-US" sz="1600" dirty="0">
              <a:solidFill>
                <a:prstClr val="black"/>
              </a:solidFill>
            </a:endParaRPr>
          </a:p>
        </p:txBody>
      </p:sp>
      <p:sp>
        <p:nvSpPr>
          <p:cNvPr id="68" name="Rounded Rectangle 67"/>
          <p:cNvSpPr/>
          <p:nvPr/>
        </p:nvSpPr>
        <p:spPr>
          <a:xfrm>
            <a:off x="152400" y="1371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209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886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3048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724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 name="TextBox 105"/>
          <p:cNvSpPr txBox="1"/>
          <p:nvPr/>
        </p:nvSpPr>
        <p:spPr>
          <a:xfrm>
            <a:off x="2362200" y="1123890"/>
            <a:ext cx="1828800" cy="400110"/>
          </a:xfrm>
          <a:prstGeom prst="rect">
            <a:avLst/>
          </a:prstGeom>
          <a:noFill/>
        </p:spPr>
        <p:txBody>
          <a:bodyPr wrap="square" rtlCol="0">
            <a:spAutoFit/>
          </a:bodyPr>
          <a:lstStyle/>
          <a:p>
            <a:r>
              <a:rPr lang="en-US" sz="2000" b="1" dirty="0" smtClean="0">
                <a:solidFill>
                  <a:prstClr val="black"/>
                </a:solidFill>
              </a:rPr>
              <a:t>News Feed</a:t>
            </a:r>
            <a:endParaRPr lang="en-US" sz="2000" b="1" dirty="0">
              <a:solidFill>
                <a:prstClr val="black"/>
              </a:solidFill>
            </a:endParaRPr>
          </a:p>
        </p:txBody>
      </p:sp>
      <p:cxnSp>
        <p:nvCxnSpPr>
          <p:cNvPr id="107" name="Straight Connector 106"/>
          <p:cNvCxnSpPr/>
          <p:nvPr/>
        </p:nvCxnSpPr>
        <p:spPr>
          <a:xfrm>
            <a:off x="2362200" y="1524000"/>
            <a:ext cx="64008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120" name="TextBox 119"/>
          <p:cNvSpPr txBox="1"/>
          <p:nvPr/>
        </p:nvSpPr>
        <p:spPr>
          <a:xfrm>
            <a:off x="2438400" y="1600200"/>
            <a:ext cx="1828800" cy="307777"/>
          </a:xfrm>
          <a:prstGeom prst="rect">
            <a:avLst/>
          </a:prstGeom>
          <a:noFill/>
        </p:spPr>
        <p:txBody>
          <a:bodyPr wrap="square" rtlCol="0">
            <a:spAutoFit/>
          </a:bodyPr>
          <a:lstStyle/>
          <a:p>
            <a:r>
              <a:rPr lang="en-US" sz="1400" b="1" dirty="0" smtClean="0">
                <a:solidFill>
                  <a:prstClr val="black"/>
                </a:solidFill>
              </a:rPr>
              <a:t>Service:</a:t>
            </a:r>
            <a:endParaRPr lang="en-US" sz="1400" b="1" dirty="0">
              <a:solidFill>
                <a:prstClr val="black"/>
              </a:solidFill>
            </a:endParaRPr>
          </a:p>
        </p:txBody>
      </p:sp>
      <p:sp>
        <p:nvSpPr>
          <p:cNvPr id="121" name="TextBox 120"/>
          <p:cNvSpPr txBox="1"/>
          <p:nvPr/>
        </p:nvSpPr>
        <p:spPr>
          <a:xfrm>
            <a:off x="2438400" y="4191000"/>
            <a:ext cx="1828800" cy="307777"/>
          </a:xfrm>
          <a:prstGeom prst="rect">
            <a:avLst/>
          </a:prstGeom>
          <a:noFill/>
        </p:spPr>
        <p:txBody>
          <a:bodyPr wrap="square" rtlCol="0">
            <a:spAutoFit/>
          </a:bodyPr>
          <a:lstStyle/>
          <a:p>
            <a:r>
              <a:rPr lang="en-US" sz="1400" b="1" dirty="0" smtClean="0">
                <a:solidFill>
                  <a:prstClr val="black"/>
                </a:solidFill>
              </a:rPr>
              <a:t>Service:</a:t>
            </a:r>
            <a:endParaRPr lang="en-US" sz="1400" b="1" dirty="0">
              <a:solidFill>
                <a:prstClr val="black"/>
              </a:solidFill>
            </a:endParaRPr>
          </a:p>
        </p:txBody>
      </p:sp>
      <p:sp>
        <p:nvSpPr>
          <p:cNvPr id="122" name="TextBox 121"/>
          <p:cNvSpPr txBox="1"/>
          <p:nvPr/>
        </p:nvSpPr>
        <p:spPr>
          <a:xfrm>
            <a:off x="2438400" y="5483423"/>
            <a:ext cx="1828800" cy="307777"/>
          </a:xfrm>
          <a:prstGeom prst="rect">
            <a:avLst/>
          </a:prstGeom>
          <a:noFill/>
        </p:spPr>
        <p:txBody>
          <a:bodyPr wrap="square" rtlCol="0">
            <a:spAutoFit/>
          </a:bodyPr>
          <a:lstStyle/>
          <a:p>
            <a:r>
              <a:rPr lang="en-US" sz="1400" b="1" dirty="0" smtClean="0">
                <a:solidFill>
                  <a:prstClr val="black"/>
                </a:solidFill>
              </a:rPr>
              <a:t>Service:</a:t>
            </a:r>
            <a:endParaRPr lang="en-US" sz="1400" b="1" dirty="0">
              <a:solidFill>
                <a:prstClr val="black"/>
              </a:solidFill>
            </a:endParaRPr>
          </a:p>
        </p:txBody>
      </p:sp>
      <p:sp>
        <p:nvSpPr>
          <p:cNvPr id="123" name="Rounded Rectangle 122"/>
          <p:cNvSpPr/>
          <p:nvPr/>
        </p:nvSpPr>
        <p:spPr>
          <a:xfrm>
            <a:off x="2514600" y="1907977"/>
            <a:ext cx="5791200" cy="7620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Company:			Service Description:</a:t>
            </a:r>
          </a:p>
          <a:p>
            <a:r>
              <a:rPr lang="en-US" sz="1400" dirty="0" smtClean="0">
                <a:solidFill>
                  <a:prstClr val="black"/>
                </a:solidFill>
              </a:rPr>
              <a:t>Type:			Budget:</a:t>
            </a:r>
            <a:endParaRPr lang="en-US" sz="1400" dirty="0">
              <a:solidFill>
                <a:prstClr val="black"/>
              </a:solidFill>
            </a:endParaRPr>
          </a:p>
        </p:txBody>
      </p:sp>
      <p:cxnSp>
        <p:nvCxnSpPr>
          <p:cNvPr id="132" name="Straight Connector 131"/>
          <p:cNvCxnSpPr/>
          <p:nvPr/>
        </p:nvCxnSpPr>
        <p:spPr>
          <a:xfrm>
            <a:off x="2438400" y="41148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cxnSp>
        <p:nvCxnSpPr>
          <p:cNvPr id="133" name="Straight Connector 132"/>
          <p:cNvCxnSpPr/>
          <p:nvPr/>
        </p:nvCxnSpPr>
        <p:spPr>
          <a:xfrm>
            <a:off x="2438400" y="54102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sp>
        <p:nvSpPr>
          <p:cNvPr id="41" name="TextBox 40"/>
          <p:cNvSpPr txBox="1"/>
          <p:nvPr/>
        </p:nvSpPr>
        <p:spPr>
          <a:xfrm>
            <a:off x="2514600" y="2892623"/>
            <a:ext cx="1828800" cy="307777"/>
          </a:xfrm>
          <a:prstGeom prst="rect">
            <a:avLst/>
          </a:prstGeom>
          <a:noFill/>
        </p:spPr>
        <p:txBody>
          <a:bodyPr wrap="square" rtlCol="0">
            <a:spAutoFit/>
          </a:bodyPr>
          <a:lstStyle/>
          <a:p>
            <a:r>
              <a:rPr lang="en-US" sz="1400" b="1" dirty="0" smtClean="0">
                <a:solidFill>
                  <a:prstClr val="black"/>
                </a:solidFill>
              </a:rPr>
              <a:t>Service:</a:t>
            </a:r>
            <a:endParaRPr lang="en-US" sz="1400" b="1" dirty="0">
              <a:solidFill>
                <a:prstClr val="black"/>
              </a:solidFill>
            </a:endParaRPr>
          </a:p>
        </p:txBody>
      </p:sp>
      <p:cxnSp>
        <p:nvCxnSpPr>
          <p:cNvPr id="43" name="Straight Connector 42"/>
          <p:cNvCxnSpPr/>
          <p:nvPr/>
        </p:nvCxnSpPr>
        <p:spPr>
          <a:xfrm>
            <a:off x="2438400" y="28194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sp>
        <p:nvSpPr>
          <p:cNvPr id="44" name="Rounded Rectangle 43"/>
          <p:cNvSpPr/>
          <p:nvPr/>
        </p:nvSpPr>
        <p:spPr>
          <a:xfrm>
            <a:off x="7848600" y="11430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Service</a:t>
            </a:r>
            <a:endParaRPr lang="en-US" sz="1600" b="1" dirty="0">
              <a:solidFill>
                <a:prstClr val="black"/>
              </a:solidFill>
            </a:endParaRPr>
          </a:p>
        </p:txBody>
      </p:sp>
      <p:sp>
        <p:nvSpPr>
          <p:cNvPr id="45" name="Isosceles Triangle 44"/>
          <p:cNvSpPr/>
          <p:nvPr/>
        </p:nvSpPr>
        <p:spPr>
          <a:xfrm flipV="1">
            <a:off x="8580120" y="12192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 name="Rounded Rectangle 45"/>
          <p:cNvSpPr/>
          <p:nvPr/>
        </p:nvSpPr>
        <p:spPr>
          <a:xfrm>
            <a:off x="2514600" y="3200400"/>
            <a:ext cx="5791200" cy="7620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Company:			Service Description:</a:t>
            </a:r>
          </a:p>
          <a:p>
            <a:r>
              <a:rPr lang="en-US" sz="1400" dirty="0" smtClean="0">
                <a:solidFill>
                  <a:prstClr val="black"/>
                </a:solidFill>
              </a:rPr>
              <a:t>Type:			Budget:</a:t>
            </a:r>
            <a:endParaRPr lang="en-US" sz="1400" dirty="0">
              <a:solidFill>
                <a:prstClr val="black"/>
              </a:solidFill>
            </a:endParaRPr>
          </a:p>
        </p:txBody>
      </p:sp>
      <p:sp>
        <p:nvSpPr>
          <p:cNvPr id="47" name="Rounded Rectangle 46"/>
          <p:cNvSpPr/>
          <p:nvPr/>
        </p:nvSpPr>
        <p:spPr>
          <a:xfrm>
            <a:off x="2514600" y="4495800"/>
            <a:ext cx="5791200" cy="7620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Company:			Service Description:</a:t>
            </a:r>
          </a:p>
          <a:p>
            <a:r>
              <a:rPr lang="en-US" sz="1400" dirty="0" smtClean="0">
                <a:solidFill>
                  <a:prstClr val="black"/>
                </a:solidFill>
              </a:rPr>
              <a:t>Type:			Budget:</a:t>
            </a:r>
            <a:endParaRPr lang="en-US" sz="1400" dirty="0">
              <a:solidFill>
                <a:prstClr val="black"/>
              </a:solidFill>
            </a:endParaRPr>
          </a:p>
        </p:txBody>
      </p:sp>
      <p:sp>
        <p:nvSpPr>
          <p:cNvPr id="48" name="Rounded Rectangle 47"/>
          <p:cNvSpPr/>
          <p:nvPr/>
        </p:nvSpPr>
        <p:spPr>
          <a:xfrm>
            <a:off x="2514600" y="5791200"/>
            <a:ext cx="5791200" cy="7620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Company:			Service Description:</a:t>
            </a:r>
          </a:p>
          <a:p>
            <a:r>
              <a:rPr lang="en-US" sz="1400" dirty="0" smtClean="0">
                <a:solidFill>
                  <a:prstClr val="black"/>
                </a:solidFill>
              </a:rPr>
              <a:t>Type:			Budget:</a:t>
            </a:r>
            <a:endParaRPr lang="en-US" sz="1400" dirty="0">
              <a:solidFill>
                <a:prstClr val="black"/>
              </a:solidFill>
            </a:endParaRPr>
          </a:p>
        </p:txBody>
      </p:sp>
    </p:spTree>
    <p:extLst>
      <p:ext uri="{BB962C8B-B14F-4D97-AF65-F5344CB8AC3E}">
        <p14:creationId xmlns="" xmlns:p14="http://schemas.microsoft.com/office/powerpoint/2010/main" val="17669012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Individual</a:t>
            </a:r>
            <a:endParaRPr lang="en-US" sz="1600" dirty="0">
              <a:solidFill>
                <a:prstClr val="black"/>
              </a:solidFill>
            </a:endParaRPr>
          </a:p>
        </p:txBody>
      </p:sp>
      <p:sp>
        <p:nvSpPr>
          <p:cNvPr id="68" name="Rounded Rectangle 67"/>
          <p:cNvSpPr/>
          <p:nvPr/>
        </p:nvSpPr>
        <p:spPr>
          <a:xfrm>
            <a:off x="152400" y="1371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209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886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3048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724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 name="TextBox 105"/>
          <p:cNvSpPr txBox="1"/>
          <p:nvPr/>
        </p:nvSpPr>
        <p:spPr>
          <a:xfrm>
            <a:off x="2514600" y="1123890"/>
            <a:ext cx="1828800" cy="400110"/>
          </a:xfrm>
          <a:prstGeom prst="rect">
            <a:avLst/>
          </a:prstGeom>
          <a:noFill/>
        </p:spPr>
        <p:txBody>
          <a:bodyPr wrap="square" rtlCol="0">
            <a:spAutoFit/>
          </a:bodyPr>
          <a:lstStyle/>
          <a:p>
            <a:r>
              <a:rPr lang="en-US" sz="2000" b="1" dirty="0" smtClean="0">
                <a:solidFill>
                  <a:prstClr val="black"/>
                </a:solidFill>
              </a:rPr>
              <a:t>Profile</a:t>
            </a:r>
            <a:endParaRPr lang="en-US" sz="2000" b="1" dirty="0">
              <a:solidFill>
                <a:prstClr val="black"/>
              </a:solidFill>
            </a:endParaRPr>
          </a:p>
        </p:txBody>
      </p:sp>
      <p:cxnSp>
        <p:nvCxnSpPr>
          <p:cNvPr id="107" name="Straight Connector 106"/>
          <p:cNvCxnSpPr/>
          <p:nvPr/>
        </p:nvCxnSpPr>
        <p:spPr>
          <a:xfrm>
            <a:off x="2362200" y="1524000"/>
            <a:ext cx="64008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111" name="TextBox 110"/>
          <p:cNvSpPr txBox="1"/>
          <p:nvPr/>
        </p:nvSpPr>
        <p:spPr>
          <a:xfrm>
            <a:off x="2362200" y="1749623"/>
            <a:ext cx="1828800" cy="307777"/>
          </a:xfrm>
          <a:prstGeom prst="rect">
            <a:avLst/>
          </a:prstGeom>
          <a:noFill/>
        </p:spPr>
        <p:txBody>
          <a:bodyPr wrap="square" rtlCol="0">
            <a:spAutoFit/>
          </a:bodyPr>
          <a:lstStyle/>
          <a:p>
            <a:r>
              <a:rPr lang="en-US" sz="1400" b="1" dirty="0" smtClean="0">
                <a:solidFill>
                  <a:prstClr val="black"/>
                </a:solidFill>
              </a:rPr>
              <a:t>Name:</a:t>
            </a:r>
            <a:endParaRPr lang="en-US" sz="1400" b="1" dirty="0">
              <a:solidFill>
                <a:prstClr val="black"/>
              </a:solidFill>
            </a:endParaRPr>
          </a:p>
        </p:txBody>
      </p:sp>
      <p:sp>
        <p:nvSpPr>
          <p:cNvPr id="112" name="TextBox 111"/>
          <p:cNvSpPr txBox="1"/>
          <p:nvPr/>
        </p:nvSpPr>
        <p:spPr>
          <a:xfrm>
            <a:off x="2362200" y="2206823"/>
            <a:ext cx="1828800" cy="307777"/>
          </a:xfrm>
          <a:prstGeom prst="rect">
            <a:avLst/>
          </a:prstGeom>
          <a:noFill/>
        </p:spPr>
        <p:txBody>
          <a:bodyPr wrap="square" rtlCol="0">
            <a:spAutoFit/>
          </a:bodyPr>
          <a:lstStyle/>
          <a:p>
            <a:r>
              <a:rPr lang="en-US" sz="1400" b="1" dirty="0" smtClean="0">
                <a:solidFill>
                  <a:prstClr val="black"/>
                </a:solidFill>
              </a:rPr>
              <a:t>Gender:</a:t>
            </a:r>
            <a:endParaRPr lang="en-US" sz="1400" b="1" dirty="0">
              <a:solidFill>
                <a:prstClr val="black"/>
              </a:solidFill>
            </a:endParaRPr>
          </a:p>
        </p:txBody>
      </p:sp>
      <p:sp>
        <p:nvSpPr>
          <p:cNvPr id="113" name="Rounded Rectangle 112"/>
          <p:cNvSpPr/>
          <p:nvPr/>
        </p:nvSpPr>
        <p:spPr>
          <a:xfrm>
            <a:off x="3276600" y="1752600"/>
            <a:ext cx="9906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 Zen Liu</a:t>
            </a:r>
            <a:endParaRPr lang="en-US" sz="1400" dirty="0">
              <a:solidFill>
                <a:prstClr val="black"/>
              </a:solidFill>
            </a:endParaRPr>
          </a:p>
        </p:txBody>
      </p:sp>
      <p:sp>
        <p:nvSpPr>
          <p:cNvPr id="114" name="Rounded Rectangle 113"/>
          <p:cNvSpPr/>
          <p:nvPr/>
        </p:nvSpPr>
        <p:spPr>
          <a:xfrm>
            <a:off x="3276600" y="2209800"/>
            <a:ext cx="6096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prstClr val="black"/>
                </a:solidFill>
              </a:rPr>
              <a:t>M</a:t>
            </a:r>
            <a:endParaRPr lang="en-US" dirty="0">
              <a:solidFill>
                <a:prstClr val="black"/>
              </a:solidFill>
            </a:endParaRPr>
          </a:p>
        </p:txBody>
      </p:sp>
      <p:sp>
        <p:nvSpPr>
          <p:cNvPr id="115" name="Rounded Rectangle 114"/>
          <p:cNvSpPr/>
          <p:nvPr/>
        </p:nvSpPr>
        <p:spPr>
          <a:xfrm>
            <a:off x="7543800" y="1752600"/>
            <a:ext cx="1219200" cy="11430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prstClr val="black"/>
              </a:solidFill>
            </a:endParaRPr>
          </a:p>
        </p:txBody>
      </p:sp>
      <p:pic>
        <p:nvPicPr>
          <p:cNvPr id="1032" name="Picture 8"/>
          <p:cNvPicPr>
            <a:picLocks noChangeAspect="1" noChangeArrowheads="1"/>
          </p:cNvPicPr>
          <p:nvPr/>
        </p:nvPicPr>
        <p:blipFill>
          <a:blip r:embed="rId4" cstate="print"/>
          <a:srcRect/>
          <a:stretch>
            <a:fillRect/>
          </a:stretch>
        </p:blipFill>
        <p:spPr bwMode="auto">
          <a:xfrm>
            <a:off x="7696200" y="1828800"/>
            <a:ext cx="990600" cy="981075"/>
          </a:xfrm>
          <a:prstGeom prst="rect">
            <a:avLst/>
          </a:prstGeom>
          <a:noFill/>
          <a:ln w="9525">
            <a:noFill/>
            <a:miter lim="800000"/>
            <a:headEnd/>
            <a:tailEnd/>
          </a:ln>
        </p:spPr>
      </p:pic>
      <p:sp>
        <p:nvSpPr>
          <p:cNvPr id="116" name="TextBox 115"/>
          <p:cNvSpPr txBox="1"/>
          <p:nvPr/>
        </p:nvSpPr>
        <p:spPr>
          <a:xfrm>
            <a:off x="4800600" y="1752600"/>
            <a:ext cx="1828800" cy="307777"/>
          </a:xfrm>
          <a:prstGeom prst="rect">
            <a:avLst/>
          </a:prstGeom>
          <a:noFill/>
        </p:spPr>
        <p:txBody>
          <a:bodyPr wrap="square" rtlCol="0">
            <a:spAutoFit/>
          </a:bodyPr>
          <a:lstStyle/>
          <a:p>
            <a:r>
              <a:rPr lang="en-US" sz="1400" b="1" dirty="0" smtClean="0">
                <a:solidFill>
                  <a:prstClr val="black"/>
                </a:solidFill>
              </a:rPr>
              <a:t>Contact:</a:t>
            </a:r>
            <a:endParaRPr lang="en-US" sz="1400" b="1" dirty="0">
              <a:solidFill>
                <a:prstClr val="black"/>
              </a:solidFill>
            </a:endParaRPr>
          </a:p>
        </p:txBody>
      </p:sp>
      <p:sp>
        <p:nvSpPr>
          <p:cNvPr id="117" name="Rounded Rectangle 116"/>
          <p:cNvSpPr/>
          <p:nvPr/>
        </p:nvSpPr>
        <p:spPr>
          <a:xfrm>
            <a:off x="5638800" y="1752600"/>
            <a:ext cx="11430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 9XXX XXXX</a:t>
            </a:r>
            <a:endParaRPr lang="en-US" sz="1400" dirty="0">
              <a:solidFill>
                <a:prstClr val="black"/>
              </a:solidFill>
            </a:endParaRPr>
          </a:p>
        </p:txBody>
      </p:sp>
      <p:sp>
        <p:nvSpPr>
          <p:cNvPr id="118" name="Rounded Rectangle 117"/>
          <p:cNvSpPr/>
          <p:nvPr/>
        </p:nvSpPr>
        <p:spPr>
          <a:xfrm>
            <a:off x="5638800" y="2209800"/>
            <a:ext cx="16764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zen@osmosis.com</a:t>
            </a:r>
            <a:endParaRPr lang="en-US" sz="1400" dirty="0">
              <a:solidFill>
                <a:prstClr val="black"/>
              </a:solidFill>
            </a:endParaRPr>
          </a:p>
        </p:txBody>
      </p:sp>
      <p:sp>
        <p:nvSpPr>
          <p:cNvPr id="119" name="TextBox 118"/>
          <p:cNvSpPr txBox="1"/>
          <p:nvPr/>
        </p:nvSpPr>
        <p:spPr>
          <a:xfrm>
            <a:off x="4953000" y="2209800"/>
            <a:ext cx="1828800" cy="307777"/>
          </a:xfrm>
          <a:prstGeom prst="rect">
            <a:avLst/>
          </a:prstGeom>
          <a:noFill/>
        </p:spPr>
        <p:txBody>
          <a:bodyPr wrap="square" rtlCol="0">
            <a:spAutoFit/>
          </a:bodyPr>
          <a:lstStyle/>
          <a:p>
            <a:r>
              <a:rPr lang="en-US" sz="1400" b="1" dirty="0" smtClean="0">
                <a:solidFill>
                  <a:prstClr val="black"/>
                </a:solidFill>
              </a:rPr>
              <a:t>Email:</a:t>
            </a:r>
            <a:endParaRPr lang="en-US" sz="1400" b="1" dirty="0">
              <a:solidFill>
                <a:prstClr val="black"/>
              </a:solidFill>
            </a:endParaRPr>
          </a:p>
        </p:txBody>
      </p:sp>
      <p:sp>
        <p:nvSpPr>
          <p:cNvPr id="120" name="TextBox 119"/>
          <p:cNvSpPr txBox="1"/>
          <p:nvPr/>
        </p:nvSpPr>
        <p:spPr>
          <a:xfrm>
            <a:off x="2438400" y="3121223"/>
            <a:ext cx="1828800" cy="307777"/>
          </a:xfrm>
          <a:prstGeom prst="rect">
            <a:avLst/>
          </a:prstGeom>
          <a:noFill/>
        </p:spPr>
        <p:txBody>
          <a:bodyPr wrap="square" rtlCol="0">
            <a:spAutoFit/>
          </a:bodyPr>
          <a:lstStyle/>
          <a:p>
            <a:r>
              <a:rPr lang="en-US" sz="1400" b="1" dirty="0" smtClean="0">
                <a:solidFill>
                  <a:prstClr val="black"/>
                </a:solidFill>
              </a:rPr>
              <a:t>Skills:</a:t>
            </a:r>
            <a:endParaRPr lang="en-US" sz="1400" b="1" dirty="0">
              <a:solidFill>
                <a:prstClr val="black"/>
              </a:solidFill>
            </a:endParaRPr>
          </a:p>
        </p:txBody>
      </p:sp>
      <p:sp>
        <p:nvSpPr>
          <p:cNvPr id="121" name="TextBox 120"/>
          <p:cNvSpPr txBox="1"/>
          <p:nvPr/>
        </p:nvSpPr>
        <p:spPr>
          <a:xfrm>
            <a:off x="2438400" y="4416623"/>
            <a:ext cx="1828800" cy="307777"/>
          </a:xfrm>
          <a:prstGeom prst="rect">
            <a:avLst/>
          </a:prstGeom>
          <a:noFill/>
        </p:spPr>
        <p:txBody>
          <a:bodyPr wrap="square" rtlCol="0">
            <a:spAutoFit/>
          </a:bodyPr>
          <a:lstStyle/>
          <a:p>
            <a:r>
              <a:rPr lang="en-US" sz="1400" b="1" dirty="0" smtClean="0">
                <a:solidFill>
                  <a:prstClr val="black"/>
                </a:solidFill>
              </a:rPr>
              <a:t>Experiences:</a:t>
            </a:r>
            <a:endParaRPr lang="en-US" sz="1400" b="1" dirty="0">
              <a:solidFill>
                <a:prstClr val="black"/>
              </a:solidFill>
            </a:endParaRPr>
          </a:p>
        </p:txBody>
      </p:sp>
      <p:sp>
        <p:nvSpPr>
          <p:cNvPr id="122" name="TextBox 121"/>
          <p:cNvSpPr txBox="1"/>
          <p:nvPr/>
        </p:nvSpPr>
        <p:spPr>
          <a:xfrm>
            <a:off x="2438400" y="5638800"/>
            <a:ext cx="1828800" cy="307777"/>
          </a:xfrm>
          <a:prstGeom prst="rect">
            <a:avLst/>
          </a:prstGeom>
          <a:noFill/>
        </p:spPr>
        <p:txBody>
          <a:bodyPr wrap="square" rtlCol="0">
            <a:spAutoFit/>
          </a:bodyPr>
          <a:lstStyle/>
          <a:p>
            <a:r>
              <a:rPr lang="en-US" sz="1400" b="1" dirty="0" smtClean="0">
                <a:solidFill>
                  <a:prstClr val="black"/>
                </a:solidFill>
              </a:rPr>
              <a:t>Education:</a:t>
            </a:r>
            <a:endParaRPr lang="en-US" sz="1400" b="1" dirty="0">
              <a:solidFill>
                <a:prstClr val="black"/>
              </a:solidFill>
            </a:endParaRPr>
          </a:p>
        </p:txBody>
      </p:sp>
      <p:sp>
        <p:nvSpPr>
          <p:cNvPr id="123" name="Rounded Rectangle 122"/>
          <p:cNvSpPr/>
          <p:nvPr/>
        </p:nvSpPr>
        <p:spPr>
          <a:xfrm>
            <a:off x="2514600" y="3429000"/>
            <a:ext cx="5791200" cy="7620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XXX:</a:t>
            </a:r>
          </a:p>
          <a:p>
            <a:r>
              <a:rPr lang="en-US" sz="1400" dirty="0" smtClean="0">
                <a:solidFill>
                  <a:prstClr val="black"/>
                </a:solidFill>
              </a:rPr>
              <a:t>XXX</a:t>
            </a:r>
            <a:endParaRPr lang="en-US" sz="1400" dirty="0">
              <a:solidFill>
                <a:prstClr val="black"/>
              </a:solidFill>
            </a:endParaRPr>
          </a:p>
        </p:txBody>
      </p:sp>
      <p:sp>
        <p:nvSpPr>
          <p:cNvPr id="124" name="Rounded Rectangle 123"/>
          <p:cNvSpPr/>
          <p:nvPr/>
        </p:nvSpPr>
        <p:spPr>
          <a:xfrm>
            <a:off x="2514600" y="4724400"/>
            <a:ext cx="5791200" cy="7620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XXX:</a:t>
            </a:r>
          </a:p>
          <a:p>
            <a:r>
              <a:rPr lang="en-US" sz="1400" dirty="0" smtClean="0">
                <a:solidFill>
                  <a:prstClr val="black"/>
                </a:solidFill>
              </a:rPr>
              <a:t>XXX</a:t>
            </a:r>
            <a:endParaRPr lang="en-US" sz="1400" dirty="0">
              <a:solidFill>
                <a:prstClr val="black"/>
              </a:solidFill>
            </a:endParaRPr>
          </a:p>
        </p:txBody>
      </p:sp>
      <p:sp>
        <p:nvSpPr>
          <p:cNvPr id="125" name="Rounded Rectangle 124"/>
          <p:cNvSpPr/>
          <p:nvPr/>
        </p:nvSpPr>
        <p:spPr>
          <a:xfrm>
            <a:off x="2514600" y="5946577"/>
            <a:ext cx="5791200" cy="7620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XXX:</a:t>
            </a:r>
          </a:p>
          <a:p>
            <a:r>
              <a:rPr lang="en-US" sz="1400" dirty="0" smtClean="0">
                <a:solidFill>
                  <a:prstClr val="black"/>
                </a:solidFill>
              </a:rPr>
              <a:t>XXX</a:t>
            </a:r>
            <a:endParaRPr lang="en-US" sz="1400" dirty="0">
              <a:solidFill>
                <a:prstClr val="black"/>
              </a:solidFill>
            </a:endParaRPr>
          </a:p>
        </p:txBody>
      </p:sp>
      <p:sp>
        <p:nvSpPr>
          <p:cNvPr id="126" name="TextBox 125"/>
          <p:cNvSpPr txBox="1"/>
          <p:nvPr/>
        </p:nvSpPr>
        <p:spPr>
          <a:xfrm>
            <a:off x="2362200" y="2664023"/>
            <a:ext cx="1828800" cy="307777"/>
          </a:xfrm>
          <a:prstGeom prst="rect">
            <a:avLst/>
          </a:prstGeom>
          <a:noFill/>
        </p:spPr>
        <p:txBody>
          <a:bodyPr wrap="square" rtlCol="0">
            <a:spAutoFit/>
          </a:bodyPr>
          <a:lstStyle/>
          <a:p>
            <a:r>
              <a:rPr lang="en-US" sz="1400" b="1" dirty="0" smtClean="0">
                <a:solidFill>
                  <a:prstClr val="black"/>
                </a:solidFill>
              </a:rPr>
              <a:t>Company:</a:t>
            </a:r>
            <a:endParaRPr lang="en-US" sz="1400" b="1" dirty="0">
              <a:solidFill>
                <a:prstClr val="black"/>
              </a:solidFill>
            </a:endParaRPr>
          </a:p>
        </p:txBody>
      </p:sp>
      <p:sp>
        <p:nvSpPr>
          <p:cNvPr id="127" name="Rounded Rectangle 126"/>
          <p:cNvSpPr/>
          <p:nvPr/>
        </p:nvSpPr>
        <p:spPr>
          <a:xfrm>
            <a:off x="3276600" y="2667000"/>
            <a:ext cx="12954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prstClr val="black"/>
                </a:solidFill>
              </a:rPr>
              <a:t>Team Galaxy</a:t>
            </a:r>
            <a:endParaRPr lang="en-US" dirty="0">
              <a:solidFill>
                <a:prstClr val="black"/>
              </a:solidFill>
            </a:endParaRPr>
          </a:p>
        </p:txBody>
      </p:sp>
      <p:sp>
        <p:nvSpPr>
          <p:cNvPr id="128" name="Rounded Rectangle 127"/>
          <p:cNvSpPr/>
          <p:nvPr/>
        </p:nvSpPr>
        <p:spPr>
          <a:xfrm>
            <a:off x="5638800" y="2667000"/>
            <a:ext cx="12954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err="1" smtClean="0">
                <a:solidFill>
                  <a:prstClr val="black"/>
                </a:solidFill>
              </a:rPr>
              <a:t>xxxxxxxxx</a:t>
            </a:r>
            <a:endParaRPr lang="en-US" dirty="0">
              <a:solidFill>
                <a:prstClr val="black"/>
              </a:solidFill>
            </a:endParaRPr>
          </a:p>
        </p:txBody>
      </p:sp>
      <p:sp>
        <p:nvSpPr>
          <p:cNvPr id="130" name="TextBox 129"/>
          <p:cNvSpPr txBox="1"/>
          <p:nvPr/>
        </p:nvSpPr>
        <p:spPr>
          <a:xfrm>
            <a:off x="4724400" y="2664023"/>
            <a:ext cx="1828800" cy="307777"/>
          </a:xfrm>
          <a:prstGeom prst="rect">
            <a:avLst/>
          </a:prstGeom>
          <a:noFill/>
        </p:spPr>
        <p:txBody>
          <a:bodyPr wrap="square" rtlCol="0">
            <a:spAutoFit/>
          </a:bodyPr>
          <a:lstStyle/>
          <a:p>
            <a:r>
              <a:rPr lang="en-US" sz="1400" b="1" dirty="0" smtClean="0">
                <a:solidFill>
                  <a:prstClr val="black"/>
                </a:solidFill>
              </a:rPr>
              <a:t>Position:</a:t>
            </a:r>
            <a:endParaRPr lang="en-US" sz="1400" b="1" dirty="0">
              <a:solidFill>
                <a:prstClr val="black"/>
              </a:solidFill>
            </a:endParaRPr>
          </a:p>
        </p:txBody>
      </p:sp>
      <p:cxnSp>
        <p:nvCxnSpPr>
          <p:cNvPr id="131" name="Straight Connector 130"/>
          <p:cNvCxnSpPr/>
          <p:nvPr/>
        </p:nvCxnSpPr>
        <p:spPr>
          <a:xfrm>
            <a:off x="2438400" y="30480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cxnSp>
        <p:nvCxnSpPr>
          <p:cNvPr id="132" name="Straight Connector 131"/>
          <p:cNvCxnSpPr/>
          <p:nvPr/>
        </p:nvCxnSpPr>
        <p:spPr>
          <a:xfrm>
            <a:off x="2438400" y="43434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cxnSp>
        <p:nvCxnSpPr>
          <p:cNvPr id="133" name="Straight Connector 132"/>
          <p:cNvCxnSpPr/>
          <p:nvPr/>
        </p:nvCxnSpPr>
        <p:spPr>
          <a:xfrm>
            <a:off x="2438400" y="55626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 xmlns:p14="http://schemas.microsoft.com/office/powerpoint/2010/main" val="17669012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Individual</a:t>
            </a:r>
            <a:endParaRPr lang="en-US" sz="1600" dirty="0">
              <a:solidFill>
                <a:prstClr val="black"/>
              </a:solidFill>
            </a:endParaRPr>
          </a:p>
        </p:txBody>
      </p:sp>
      <p:sp>
        <p:nvSpPr>
          <p:cNvPr id="68" name="Rounded Rectangle 67"/>
          <p:cNvSpPr/>
          <p:nvPr/>
        </p:nvSpPr>
        <p:spPr>
          <a:xfrm>
            <a:off x="152400" y="1371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209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886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3048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724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 name="Rounded Rectangle 41"/>
          <p:cNvSpPr/>
          <p:nvPr/>
        </p:nvSpPr>
        <p:spPr>
          <a:xfrm>
            <a:off x="1981200" y="14478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Manage Profile</a:t>
            </a:r>
            <a:endParaRPr lang="en-US" sz="1200" dirty="0">
              <a:solidFill>
                <a:prstClr val="black"/>
              </a:solidFill>
            </a:endParaRPr>
          </a:p>
        </p:txBody>
      </p:sp>
      <p:sp>
        <p:nvSpPr>
          <p:cNvPr id="44" name="Rounded Rectangle 43"/>
          <p:cNvSpPr/>
          <p:nvPr/>
        </p:nvSpPr>
        <p:spPr>
          <a:xfrm>
            <a:off x="1981200" y="17526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Manage Account</a:t>
            </a:r>
            <a:endParaRPr lang="en-US" sz="1200" dirty="0">
              <a:solidFill>
                <a:prstClr val="black"/>
              </a:solidFill>
            </a:endParaRPr>
          </a:p>
        </p:txBody>
      </p:sp>
      <p:sp>
        <p:nvSpPr>
          <p:cNvPr id="45" name="Rounded Rectangle 44"/>
          <p:cNvSpPr/>
          <p:nvPr/>
        </p:nvSpPr>
        <p:spPr>
          <a:xfrm>
            <a:off x="1981200" y="22860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Post Service</a:t>
            </a:r>
            <a:endParaRPr lang="en-US" sz="1200" dirty="0">
              <a:solidFill>
                <a:prstClr val="black"/>
              </a:solidFill>
            </a:endParaRPr>
          </a:p>
        </p:txBody>
      </p:sp>
      <p:sp>
        <p:nvSpPr>
          <p:cNvPr id="46" name="Rounded Rectangle 45"/>
          <p:cNvSpPr/>
          <p:nvPr/>
        </p:nvSpPr>
        <p:spPr>
          <a:xfrm>
            <a:off x="1981200" y="25908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Manage Services</a:t>
            </a:r>
            <a:endParaRPr lang="en-US" sz="1200" dirty="0">
              <a:solidFill>
                <a:prstClr val="black"/>
              </a:solidFill>
            </a:endParaRPr>
          </a:p>
        </p:txBody>
      </p:sp>
      <p:sp>
        <p:nvSpPr>
          <p:cNvPr id="47" name="Rounded Rectangle 46"/>
          <p:cNvSpPr/>
          <p:nvPr/>
        </p:nvSpPr>
        <p:spPr>
          <a:xfrm>
            <a:off x="1981200" y="32004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Job Status</a:t>
            </a:r>
            <a:endParaRPr lang="en-US" sz="1200" dirty="0">
              <a:solidFill>
                <a:prstClr val="black"/>
              </a:solidFill>
            </a:endParaRPr>
          </a:p>
        </p:txBody>
      </p:sp>
      <p:sp>
        <p:nvSpPr>
          <p:cNvPr id="49" name="Rounded Rectangle 48"/>
          <p:cNvSpPr/>
          <p:nvPr/>
        </p:nvSpPr>
        <p:spPr>
          <a:xfrm>
            <a:off x="1981200" y="39624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View Subscriptions</a:t>
            </a:r>
            <a:endParaRPr lang="en-US" sz="1200" dirty="0">
              <a:solidFill>
                <a:prstClr val="black"/>
              </a:solidFill>
            </a:endParaRPr>
          </a:p>
        </p:txBody>
      </p:sp>
      <p:sp>
        <p:nvSpPr>
          <p:cNvPr id="50" name="Rounded Rectangle 49"/>
          <p:cNvSpPr/>
          <p:nvPr/>
        </p:nvSpPr>
        <p:spPr>
          <a:xfrm>
            <a:off x="1981200" y="47244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Subscribers Feed</a:t>
            </a:r>
            <a:endParaRPr lang="en-US" sz="1200" dirty="0">
              <a:solidFill>
                <a:prstClr val="black"/>
              </a:solidFill>
            </a:endParaRPr>
          </a:p>
        </p:txBody>
      </p:sp>
      <p:sp>
        <p:nvSpPr>
          <p:cNvPr id="51" name="Rounded Rectangle 50"/>
          <p:cNvSpPr/>
          <p:nvPr/>
        </p:nvSpPr>
        <p:spPr>
          <a:xfrm>
            <a:off x="1981200" y="50292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Latest Job</a:t>
            </a:r>
            <a:endParaRPr lang="en-US" sz="1200" dirty="0">
              <a:solidFill>
                <a:prstClr val="black"/>
              </a:solidFill>
            </a:endParaRPr>
          </a:p>
        </p:txBody>
      </p:sp>
      <p:sp>
        <p:nvSpPr>
          <p:cNvPr id="52" name="Rounded Rectangle 51"/>
          <p:cNvSpPr/>
          <p:nvPr/>
        </p:nvSpPr>
        <p:spPr>
          <a:xfrm>
            <a:off x="1981200" y="53340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Latest Services</a:t>
            </a:r>
            <a:endParaRPr lang="en-US" sz="1200" dirty="0">
              <a:solidFill>
                <a:prstClr val="black"/>
              </a:solidFill>
            </a:endParaRPr>
          </a:p>
        </p:txBody>
      </p:sp>
    </p:spTree>
    <p:extLst>
      <p:ext uri="{BB962C8B-B14F-4D97-AF65-F5344CB8AC3E}">
        <p14:creationId xmlns="" xmlns:p14="http://schemas.microsoft.com/office/powerpoint/2010/main" val="17669012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Company</a:t>
            </a:r>
            <a:endParaRPr lang="en-US" sz="1600" dirty="0">
              <a:solidFill>
                <a:prstClr val="black"/>
              </a:solidFill>
            </a:endParaRPr>
          </a:p>
        </p:txBody>
      </p:sp>
      <p:sp>
        <p:nvSpPr>
          <p:cNvPr id="68" name="Rounded Rectangle 67"/>
          <p:cNvSpPr/>
          <p:nvPr/>
        </p:nvSpPr>
        <p:spPr>
          <a:xfrm>
            <a:off x="152400" y="1371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209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886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3048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724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 name="Rounded Rectangle 41"/>
          <p:cNvSpPr/>
          <p:nvPr/>
        </p:nvSpPr>
        <p:spPr>
          <a:xfrm>
            <a:off x="1981200" y="12954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Manage Profile</a:t>
            </a:r>
            <a:endParaRPr lang="en-US" sz="1200" dirty="0">
              <a:solidFill>
                <a:prstClr val="black"/>
              </a:solidFill>
            </a:endParaRPr>
          </a:p>
        </p:txBody>
      </p:sp>
      <p:sp>
        <p:nvSpPr>
          <p:cNvPr id="44" name="Rounded Rectangle 43"/>
          <p:cNvSpPr/>
          <p:nvPr/>
        </p:nvSpPr>
        <p:spPr>
          <a:xfrm>
            <a:off x="1981200" y="16002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Manage Account</a:t>
            </a:r>
            <a:endParaRPr lang="en-US" sz="1200" dirty="0">
              <a:solidFill>
                <a:prstClr val="black"/>
              </a:solidFill>
            </a:endParaRPr>
          </a:p>
        </p:txBody>
      </p:sp>
      <p:sp>
        <p:nvSpPr>
          <p:cNvPr id="45" name="Rounded Rectangle 44"/>
          <p:cNvSpPr/>
          <p:nvPr/>
        </p:nvSpPr>
        <p:spPr>
          <a:xfrm>
            <a:off x="1981200" y="22860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Post Service</a:t>
            </a:r>
            <a:endParaRPr lang="en-US" sz="1200" dirty="0">
              <a:solidFill>
                <a:prstClr val="black"/>
              </a:solidFill>
            </a:endParaRPr>
          </a:p>
        </p:txBody>
      </p:sp>
      <p:sp>
        <p:nvSpPr>
          <p:cNvPr id="46" name="Rounded Rectangle 45"/>
          <p:cNvSpPr/>
          <p:nvPr/>
        </p:nvSpPr>
        <p:spPr>
          <a:xfrm>
            <a:off x="1981200" y="25908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Manage Services</a:t>
            </a:r>
            <a:endParaRPr lang="en-US" sz="1200" dirty="0">
              <a:solidFill>
                <a:prstClr val="black"/>
              </a:solidFill>
            </a:endParaRPr>
          </a:p>
        </p:txBody>
      </p:sp>
      <p:sp>
        <p:nvSpPr>
          <p:cNvPr id="47" name="Rounded Rectangle 46"/>
          <p:cNvSpPr/>
          <p:nvPr/>
        </p:nvSpPr>
        <p:spPr>
          <a:xfrm>
            <a:off x="1981200" y="31242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Job Status</a:t>
            </a:r>
            <a:endParaRPr lang="en-US" sz="1200" dirty="0">
              <a:solidFill>
                <a:prstClr val="black"/>
              </a:solidFill>
            </a:endParaRPr>
          </a:p>
        </p:txBody>
      </p:sp>
      <p:sp>
        <p:nvSpPr>
          <p:cNvPr id="49" name="Rounded Rectangle 48"/>
          <p:cNvSpPr/>
          <p:nvPr/>
        </p:nvSpPr>
        <p:spPr>
          <a:xfrm>
            <a:off x="1981200" y="39624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View Subscriptions</a:t>
            </a:r>
            <a:endParaRPr lang="en-US" sz="1200" dirty="0">
              <a:solidFill>
                <a:prstClr val="black"/>
              </a:solidFill>
            </a:endParaRPr>
          </a:p>
        </p:txBody>
      </p:sp>
      <p:sp>
        <p:nvSpPr>
          <p:cNvPr id="50" name="Rounded Rectangle 49"/>
          <p:cNvSpPr/>
          <p:nvPr/>
        </p:nvSpPr>
        <p:spPr>
          <a:xfrm>
            <a:off x="1981200" y="47244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Subscribers Feed</a:t>
            </a:r>
            <a:endParaRPr lang="en-US" sz="1200" dirty="0">
              <a:solidFill>
                <a:prstClr val="black"/>
              </a:solidFill>
            </a:endParaRPr>
          </a:p>
        </p:txBody>
      </p:sp>
      <p:sp>
        <p:nvSpPr>
          <p:cNvPr id="51" name="Rounded Rectangle 50"/>
          <p:cNvSpPr/>
          <p:nvPr/>
        </p:nvSpPr>
        <p:spPr>
          <a:xfrm>
            <a:off x="1981200" y="50292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Latest Job</a:t>
            </a:r>
            <a:endParaRPr lang="en-US" sz="1200" dirty="0">
              <a:solidFill>
                <a:prstClr val="black"/>
              </a:solidFill>
            </a:endParaRPr>
          </a:p>
        </p:txBody>
      </p:sp>
      <p:sp>
        <p:nvSpPr>
          <p:cNvPr id="52" name="Rounded Rectangle 51"/>
          <p:cNvSpPr/>
          <p:nvPr/>
        </p:nvSpPr>
        <p:spPr>
          <a:xfrm>
            <a:off x="1981200" y="53340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Latest Services</a:t>
            </a:r>
            <a:endParaRPr lang="en-US" sz="1200" dirty="0">
              <a:solidFill>
                <a:prstClr val="black"/>
              </a:solidFill>
            </a:endParaRPr>
          </a:p>
        </p:txBody>
      </p:sp>
      <p:sp>
        <p:nvSpPr>
          <p:cNvPr id="25" name="Rounded Rectangle 24"/>
          <p:cNvSpPr/>
          <p:nvPr/>
        </p:nvSpPr>
        <p:spPr>
          <a:xfrm>
            <a:off x="1981200" y="19050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Manage Unit</a:t>
            </a:r>
            <a:endParaRPr lang="en-US" sz="1200" dirty="0">
              <a:solidFill>
                <a:prstClr val="black"/>
              </a:solidFill>
            </a:endParaRPr>
          </a:p>
        </p:txBody>
      </p:sp>
      <p:sp>
        <p:nvSpPr>
          <p:cNvPr id="26" name="Rounded Rectangle 25"/>
          <p:cNvSpPr/>
          <p:nvPr/>
        </p:nvSpPr>
        <p:spPr>
          <a:xfrm>
            <a:off x="1981200" y="3429000"/>
            <a:ext cx="1447800" cy="3048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200" dirty="0" smtClean="0">
                <a:solidFill>
                  <a:prstClr val="black"/>
                </a:solidFill>
              </a:rPr>
              <a:t>Post Jobs</a:t>
            </a:r>
            <a:endParaRPr lang="en-US" sz="1200" dirty="0">
              <a:solidFill>
                <a:prstClr val="black"/>
              </a:solidFill>
            </a:endParaRPr>
          </a:p>
        </p:txBody>
      </p:sp>
    </p:spTree>
    <p:extLst>
      <p:ext uri="{BB962C8B-B14F-4D97-AF65-F5344CB8AC3E}">
        <p14:creationId xmlns="" xmlns:p14="http://schemas.microsoft.com/office/powerpoint/2010/main" val="17669012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Company</a:t>
            </a:r>
            <a:endParaRPr lang="en-US" sz="1600" dirty="0">
              <a:solidFill>
                <a:prstClr val="black"/>
              </a:solidFill>
            </a:endParaRPr>
          </a:p>
        </p:txBody>
      </p:sp>
      <p:sp>
        <p:nvSpPr>
          <p:cNvPr id="68" name="Rounded Rectangle 67"/>
          <p:cNvSpPr/>
          <p:nvPr/>
        </p:nvSpPr>
        <p:spPr>
          <a:xfrm>
            <a:off x="152400" y="1371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209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886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3048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724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4"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 name="TextBox 105"/>
          <p:cNvSpPr txBox="1"/>
          <p:nvPr/>
        </p:nvSpPr>
        <p:spPr>
          <a:xfrm>
            <a:off x="2438400" y="1123890"/>
            <a:ext cx="2209800" cy="400110"/>
          </a:xfrm>
          <a:prstGeom prst="rect">
            <a:avLst/>
          </a:prstGeom>
          <a:noFill/>
        </p:spPr>
        <p:txBody>
          <a:bodyPr wrap="square" rtlCol="0">
            <a:spAutoFit/>
          </a:bodyPr>
          <a:lstStyle/>
          <a:p>
            <a:r>
              <a:rPr lang="en-US" sz="2000" b="1" dirty="0" smtClean="0">
                <a:solidFill>
                  <a:prstClr val="black"/>
                </a:solidFill>
              </a:rPr>
              <a:t>Company Profile</a:t>
            </a:r>
            <a:endParaRPr lang="en-US" sz="2000" b="1" dirty="0">
              <a:solidFill>
                <a:prstClr val="black"/>
              </a:solidFill>
            </a:endParaRPr>
          </a:p>
        </p:txBody>
      </p:sp>
      <p:cxnSp>
        <p:nvCxnSpPr>
          <p:cNvPr id="107" name="Straight Connector 106"/>
          <p:cNvCxnSpPr/>
          <p:nvPr/>
        </p:nvCxnSpPr>
        <p:spPr>
          <a:xfrm>
            <a:off x="2362200" y="1524000"/>
            <a:ext cx="64008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113" name="Rounded Rectangle 112"/>
          <p:cNvSpPr/>
          <p:nvPr/>
        </p:nvSpPr>
        <p:spPr>
          <a:xfrm>
            <a:off x="3352800" y="1752600"/>
            <a:ext cx="12192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Great Eastern</a:t>
            </a:r>
            <a:endParaRPr lang="en-US" sz="1400" dirty="0">
              <a:solidFill>
                <a:prstClr val="black"/>
              </a:solidFill>
            </a:endParaRPr>
          </a:p>
        </p:txBody>
      </p:sp>
      <p:sp>
        <p:nvSpPr>
          <p:cNvPr id="115" name="Rounded Rectangle 114"/>
          <p:cNvSpPr/>
          <p:nvPr/>
        </p:nvSpPr>
        <p:spPr>
          <a:xfrm>
            <a:off x="7543800" y="1752600"/>
            <a:ext cx="1219200" cy="11430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prstClr val="black"/>
              </a:solidFill>
            </a:endParaRPr>
          </a:p>
        </p:txBody>
      </p:sp>
      <p:sp>
        <p:nvSpPr>
          <p:cNvPr id="116" name="TextBox 115"/>
          <p:cNvSpPr txBox="1"/>
          <p:nvPr/>
        </p:nvSpPr>
        <p:spPr>
          <a:xfrm>
            <a:off x="4724400" y="1752600"/>
            <a:ext cx="1828800" cy="307777"/>
          </a:xfrm>
          <a:prstGeom prst="rect">
            <a:avLst/>
          </a:prstGeom>
          <a:noFill/>
        </p:spPr>
        <p:txBody>
          <a:bodyPr wrap="square" rtlCol="0">
            <a:spAutoFit/>
          </a:bodyPr>
          <a:lstStyle/>
          <a:p>
            <a:r>
              <a:rPr lang="en-US" sz="1400" b="1" dirty="0" smtClean="0">
                <a:solidFill>
                  <a:prstClr val="black"/>
                </a:solidFill>
              </a:rPr>
              <a:t>Contact:</a:t>
            </a:r>
            <a:endParaRPr lang="en-US" sz="1400" b="1" dirty="0">
              <a:solidFill>
                <a:prstClr val="black"/>
              </a:solidFill>
            </a:endParaRPr>
          </a:p>
        </p:txBody>
      </p:sp>
      <p:sp>
        <p:nvSpPr>
          <p:cNvPr id="117" name="Rounded Rectangle 116"/>
          <p:cNvSpPr/>
          <p:nvPr/>
        </p:nvSpPr>
        <p:spPr>
          <a:xfrm>
            <a:off x="5486400" y="1752600"/>
            <a:ext cx="9906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err="1" smtClean="0">
                <a:solidFill>
                  <a:prstClr val="black"/>
                </a:solidFill>
              </a:rPr>
              <a:t>xxxxxxxx</a:t>
            </a:r>
            <a:endParaRPr lang="en-US" sz="1400" dirty="0">
              <a:solidFill>
                <a:prstClr val="black"/>
              </a:solidFill>
            </a:endParaRPr>
          </a:p>
        </p:txBody>
      </p:sp>
      <p:sp>
        <p:nvSpPr>
          <p:cNvPr id="118" name="Rounded Rectangle 117"/>
          <p:cNvSpPr/>
          <p:nvPr/>
        </p:nvSpPr>
        <p:spPr>
          <a:xfrm>
            <a:off x="5486400" y="2209800"/>
            <a:ext cx="19050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ge@greateastern.com</a:t>
            </a:r>
            <a:endParaRPr lang="en-US" sz="1400" dirty="0">
              <a:solidFill>
                <a:prstClr val="black"/>
              </a:solidFill>
            </a:endParaRPr>
          </a:p>
        </p:txBody>
      </p:sp>
      <p:sp>
        <p:nvSpPr>
          <p:cNvPr id="119" name="TextBox 118"/>
          <p:cNvSpPr txBox="1"/>
          <p:nvPr/>
        </p:nvSpPr>
        <p:spPr>
          <a:xfrm>
            <a:off x="4876800" y="2209800"/>
            <a:ext cx="1828800" cy="307777"/>
          </a:xfrm>
          <a:prstGeom prst="rect">
            <a:avLst/>
          </a:prstGeom>
          <a:noFill/>
        </p:spPr>
        <p:txBody>
          <a:bodyPr wrap="square" rtlCol="0">
            <a:spAutoFit/>
          </a:bodyPr>
          <a:lstStyle/>
          <a:p>
            <a:r>
              <a:rPr lang="en-US" sz="1400" b="1" dirty="0" smtClean="0">
                <a:solidFill>
                  <a:prstClr val="black"/>
                </a:solidFill>
              </a:rPr>
              <a:t>Email:</a:t>
            </a:r>
            <a:endParaRPr lang="en-US" sz="1400" b="1" dirty="0">
              <a:solidFill>
                <a:prstClr val="black"/>
              </a:solidFill>
            </a:endParaRPr>
          </a:p>
        </p:txBody>
      </p:sp>
      <p:sp>
        <p:nvSpPr>
          <p:cNvPr id="120" name="TextBox 119"/>
          <p:cNvSpPr txBox="1"/>
          <p:nvPr/>
        </p:nvSpPr>
        <p:spPr>
          <a:xfrm>
            <a:off x="2438400" y="3654623"/>
            <a:ext cx="1828800" cy="307777"/>
          </a:xfrm>
          <a:prstGeom prst="rect">
            <a:avLst/>
          </a:prstGeom>
          <a:noFill/>
        </p:spPr>
        <p:txBody>
          <a:bodyPr wrap="square" rtlCol="0">
            <a:spAutoFit/>
          </a:bodyPr>
          <a:lstStyle/>
          <a:p>
            <a:r>
              <a:rPr lang="en-US" sz="1400" b="1" dirty="0" smtClean="0">
                <a:solidFill>
                  <a:prstClr val="black"/>
                </a:solidFill>
              </a:rPr>
              <a:t>Company Description:</a:t>
            </a:r>
            <a:endParaRPr lang="en-US" sz="1400" b="1" dirty="0">
              <a:solidFill>
                <a:prstClr val="black"/>
              </a:solidFill>
            </a:endParaRPr>
          </a:p>
        </p:txBody>
      </p:sp>
      <p:sp>
        <p:nvSpPr>
          <p:cNvPr id="121" name="TextBox 120"/>
          <p:cNvSpPr txBox="1"/>
          <p:nvPr/>
        </p:nvSpPr>
        <p:spPr>
          <a:xfrm>
            <a:off x="2438400" y="4953000"/>
            <a:ext cx="1828800" cy="307777"/>
          </a:xfrm>
          <a:prstGeom prst="rect">
            <a:avLst/>
          </a:prstGeom>
          <a:noFill/>
        </p:spPr>
        <p:txBody>
          <a:bodyPr wrap="square" rtlCol="0">
            <a:spAutoFit/>
          </a:bodyPr>
          <a:lstStyle/>
          <a:p>
            <a:r>
              <a:rPr lang="en-US" sz="1400" b="1" dirty="0" smtClean="0">
                <a:solidFill>
                  <a:prstClr val="black"/>
                </a:solidFill>
              </a:rPr>
              <a:t>Units:</a:t>
            </a:r>
            <a:endParaRPr lang="en-US" sz="1400" b="1" dirty="0">
              <a:solidFill>
                <a:prstClr val="black"/>
              </a:solidFill>
            </a:endParaRPr>
          </a:p>
        </p:txBody>
      </p:sp>
      <p:sp>
        <p:nvSpPr>
          <p:cNvPr id="123" name="Rounded Rectangle 122"/>
          <p:cNvSpPr/>
          <p:nvPr/>
        </p:nvSpPr>
        <p:spPr>
          <a:xfrm>
            <a:off x="2514600" y="3962400"/>
            <a:ext cx="5791200" cy="7620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XXX:</a:t>
            </a:r>
          </a:p>
          <a:p>
            <a:r>
              <a:rPr lang="en-US" sz="1400" dirty="0" smtClean="0">
                <a:solidFill>
                  <a:prstClr val="black"/>
                </a:solidFill>
              </a:rPr>
              <a:t>XXX</a:t>
            </a:r>
            <a:endParaRPr lang="en-US" sz="1400" dirty="0">
              <a:solidFill>
                <a:prstClr val="black"/>
              </a:solidFill>
            </a:endParaRPr>
          </a:p>
        </p:txBody>
      </p:sp>
      <p:sp>
        <p:nvSpPr>
          <p:cNvPr id="124" name="Rounded Rectangle 123"/>
          <p:cNvSpPr/>
          <p:nvPr/>
        </p:nvSpPr>
        <p:spPr>
          <a:xfrm>
            <a:off x="2514600" y="5257800"/>
            <a:ext cx="57912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1. Human Resource 				Edit | Delete</a:t>
            </a:r>
            <a:endParaRPr lang="en-US" sz="1400" dirty="0">
              <a:solidFill>
                <a:prstClr val="black"/>
              </a:solidFill>
            </a:endParaRPr>
          </a:p>
        </p:txBody>
      </p:sp>
      <p:sp>
        <p:nvSpPr>
          <p:cNvPr id="126" name="TextBox 125"/>
          <p:cNvSpPr txBox="1"/>
          <p:nvPr/>
        </p:nvSpPr>
        <p:spPr>
          <a:xfrm>
            <a:off x="2286000" y="1686580"/>
            <a:ext cx="1828800" cy="523220"/>
          </a:xfrm>
          <a:prstGeom prst="rect">
            <a:avLst/>
          </a:prstGeom>
          <a:noFill/>
        </p:spPr>
        <p:txBody>
          <a:bodyPr wrap="square" rtlCol="0">
            <a:spAutoFit/>
          </a:bodyPr>
          <a:lstStyle/>
          <a:p>
            <a:r>
              <a:rPr lang="en-US" sz="1400" b="1" dirty="0" smtClean="0">
                <a:solidFill>
                  <a:prstClr val="black"/>
                </a:solidFill>
              </a:rPr>
              <a:t>Company:</a:t>
            </a:r>
          </a:p>
          <a:p>
            <a:r>
              <a:rPr lang="en-US" sz="1400" b="1" dirty="0" smtClean="0">
                <a:solidFill>
                  <a:prstClr val="black"/>
                </a:solidFill>
              </a:rPr>
              <a:t>Name</a:t>
            </a:r>
            <a:endParaRPr lang="en-US" sz="1400" b="1" dirty="0">
              <a:solidFill>
                <a:prstClr val="black"/>
              </a:solidFill>
            </a:endParaRPr>
          </a:p>
        </p:txBody>
      </p:sp>
      <p:sp>
        <p:nvSpPr>
          <p:cNvPr id="128" name="Rounded Rectangle 127"/>
          <p:cNvSpPr/>
          <p:nvPr/>
        </p:nvSpPr>
        <p:spPr>
          <a:xfrm>
            <a:off x="3352800" y="2209800"/>
            <a:ext cx="12954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Insurance</a:t>
            </a:r>
            <a:endParaRPr lang="en-US" dirty="0">
              <a:solidFill>
                <a:prstClr val="black"/>
              </a:solidFill>
            </a:endParaRPr>
          </a:p>
        </p:txBody>
      </p:sp>
      <p:sp>
        <p:nvSpPr>
          <p:cNvPr id="130" name="TextBox 129"/>
          <p:cNvSpPr txBox="1"/>
          <p:nvPr/>
        </p:nvSpPr>
        <p:spPr>
          <a:xfrm>
            <a:off x="2286000" y="2209800"/>
            <a:ext cx="1828800" cy="307777"/>
          </a:xfrm>
          <a:prstGeom prst="rect">
            <a:avLst/>
          </a:prstGeom>
          <a:noFill/>
        </p:spPr>
        <p:txBody>
          <a:bodyPr wrap="square" rtlCol="0">
            <a:spAutoFit/>
          </a:bodyPr>
          <a:lstStyle/>
          <a:p>
            <a:r>
              <a:rPr lang="en-US" sz="1400" b="1" dirty="0" smtClean="0">
                <a:solidFill>
                  <a:prstClr val="black"/>
                </a:solidFill>
              </a:rPr>
              <a:t>Industry:</a:t>
            </a:r>
            <a:endParaRPr lang="en-US" sz="1400" b="1" dirty="0">
              <a:solidFill>
                <a:prstClr val="black"/>
              </a:solidFill>
            </a:endParaRPr>
          </a:p>
        </p:txBody>
      </p:sp>
      <p:pic>
        <p:nvPicPr>
          <p:cNvPr id="15362" name="Picture 2" descr="http://www.seeklogo.com/images/G/Great_Eastern-logo-F06F4B2649-seeklogo.com.gif"/>
          <p:cNvPicPr>
            <a:picLocks noChangeAspect="1" noChangeArrowheads="1"/>
          </p:cNvPicPr>
          <p:nvPr/>
        </p:nvPicPr>
        <p:blipFill>
          <a:blip r:embed="rId5" cstate="print">
            <a:clrChange>
              <a:clrFrom>
                <a:srgbClr val="FFFFFF"/>
              </a:clrFrom>
              <a:clrTo>
                <a:srgbClr val="FFFFFF">
                  <a:alpha val="0"/>
                </a:srgbClr>
              </a:clrTo>
            </a:clrChange>
          </a:blip>
          <a:srcRect/>
          <a:stretch>
            <a:fillRect/>
          </a:stretch>
        </p:blipFill>
        <p:spPr bwMode="auto">
          <a:xfrm>
            <a:off x="7620000" y="1752600"/>
            <a:ext cx="1066800" cy="1066800"/>
          </a:xfrm>
          <a:prstGeom prst="rect">
            <a:avLst/>
          </a:prstGeom>
          <a:noFill/>
        </p:spPr>
      </p:pic>
      <p:sp>
        <p:nvSpPr>
          <p:cNvPr id="39" name="TextBox 38"/>
          <p:cNvSpPr txBox="1"/>
          <p:nvPr/>
        </p:nvSpPr>
        <p:spPr>
          <a:xfrm>
            <a:off x="2286000" y="2587823"/>
            <a:ext cx="1828800" cy="307777"/>
          </a:xfrm>
          <a:prstGeom prst="rect">
            <a:avLst/>
          </a:prstGeom>
          <a:noFill/>
        </p:spPr>
        <p:txBody>
          <a:bodyPr wrap="square" rtlCol="0">
            <a:spAutoFit/>
          </a:bodyPr>
          <a:lstStyle/>
          <a:p>
            <a:r>
              <a:rPr lang="en-US" sz="1400" b="1" dirty="0" smtClean="0">
                <a:solidFill>
                  <a:prstClr val="black"/>
                </a:solidFill>
              </a:rPr>
              <a:t>Established:</a:t>
            </a:r>
            <a:endParaRPr lang="en-US" sz="1400" b="1" dirty="0">
              <a:solidFill>
                <a:prstClr val="black"/>
              </a:solidFill>
            </a:endParaRPr>
          </a:p>
        </p:txBody>
      </p:sp>
      <p:sp>
        <p:nvSpPr>
          <p:cNvPr id="40" name="Rounded Rectangle 39"/>
          <p:cNvSpPr/>
          <p:nvPr/>
        </p:nvSpPr>
        <p:spPr>
          <a:xfrm>
            <a:off x="3352800" y="2667000"/>
            <a:ext cx="12954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1908</a:t>
            </a:r>
            <a:endParaRPr lang="en-US" dirty="0">
              <a:solidFill>
                <a:prstClr val="black"/>
              </a:solidFill>
            </a:endParaRPr>
          </a:p>
        </p:txBody>
      </p:sp>
      <p:cxnSp>
        <p:nvCxnSpPr>
          <p:cNvPr id="41" name="Straight Connector 40"/>
          <p:cNvCxnSpPr/>
          <p:nvPr/>
        </p:nvCxnSpPr>
        <p:spPr>
          <a:xfrm>
            <a:off x="2438400" y="35814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cxnSp>
        <p:nvCxnSpPr>
          <p:cNvPr id="43" name="Straight Connector 42"/>
          <p:cNvCxnSpPr/>
          <p:nvPr/>
        </p:nvCxnSpPr>
        <p:spPr>
          <a:xfrm>
            <a:off x="2438400" y="48768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sp>
        <p:nvSpPr>
          <p:cNvPr id="44" name="Rounded Rectangle 43"/>
          <p:cNvSpPr/>
          <p:nvPr/>
        </p:nvSpPr>
        <p:spPr>
          <a:xfrm>
            <a:off x="2514600" y="5638800"/>
            <a:ext cx="57912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2. Finance					Edit | Delete</a:t>
            </a:r>
            <a:endParaRPr lang="en-US" sz="1400" dirty="0">
              <a:solidFill>
                <a:prstClr val="black"/>
              </a:solidFill>
            </a:endParaRPr>
          </a:p>
        </p:txBody>
      </p:sp>
      <p:sp>
        <p:nvSpPr>
          <p:cNvPr id="45" name="Rounded Rectangle 44"/>
          <p:cNvSpPr/>
          <p:nvPr/>
        </p:nvSpPr>
        <p:spPr>
          <a:xfrm>
            <a:off x="2514600" y="6019800"/>
            <a:ext cx="57912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3. Marketing	 			Edit | Delete</a:t>
            </a:r>
            <a:endParaRPr lang="en-US" sz="1400" dirty="0">
              <a:solidFill>
                <a:prstClr val="black"/>
              </a:solidFill>
            </a:endParaRPr>
          </a:p>
        </p:txBody>
      </p:sp>
      <p:sp>
        <p:nvSpPr>
          <p:cNvPr id="46" name="Rounded Rectangle 45"/>
          <p:cNvSpPr/>
          <p:nvPr/>
        </p:nvSpPr>
        <p:spPr>
          <a:xfrm>
            <a:off x="2514600" y="6400800"/>
            <a:ext cx="57912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4. Sales		 			Edit | Delete</a:t>
            </a:r>
            <a:endParaRPr lang="en-US" sz="1400" dirty="0">
              <a:solidFill>
                <a:prstClr val="black"/>
              </a:solidFill>
            </a:endParaRPr>
          </a:p>
        </p:txBody>
      </p:sp>
      <p:sp>
        <p:nvSpPr>
          <p:cNvPr id="50" name="TextBox 49"/>
          <p:cNvSpPr txBox="1"/>
          <p:nvPr/>
        </p:nvSpPr>
        <p:spPr>
          <a:xfrm>
            <a:off x="2286000" y="3197423"/>
            <a:ext cx="1828800" cy="307777"/>
          </a:xfrm>
          <a:prstGeom prst="rect">
            <a:avLst/>
          </a:prstGeom>
          <a:noFill/>
        </p:spPr>
        <p:txBody>
          <a:bodyPr wrap="square" rtlCol="0">
            <a:spAutoFit/>
          </a:bodyPr>
          <a:lstStyle/>
          <a:p>
            <a:r>
              <a:rPr lang="en-US" sz="1400" b="1" dirty="0" smtClean="0">
                <a:solidFill>
                  <a:prstClr val="black"/>
                </a:solidFill>
              </a:rPr>
              <a:t>Company URL:</a:t>
            </a:r>
            <a:endParaRPr lang="en-US" sz="1400" b="1" dirty="0">
              <a:solidFill>
                <a:prstClr val="black"/>
              </a:solidFill>
            </a:endParaRPr>
          </a:p>
        </p:txBody>
      </p:sp>
      <p:sp>
        <p:nvSpPr>
          <p:cNvPr id="51" name="Rounded Rectangle 50"/>
          <p:cNvSpPr/>
          <p:nvPr/>
        </p:nvSpPr>
        <p:spPr>
          <a:xfrm>
            <a:off x="3581400" y="3200400"/>
            <a:ext cx="35814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www.greateastern.com</a:t>
            </a:r>
            <a:endParaRPr lang="en-US" dirty="0">
              <a:solidFill>
                <a:prstClr val="black"/>
              </a:solidFill>
            </a:endParaRPr>
          </a:p>
        </p:txBody>
      </p:sp>
      <p:sp>
        <p:nvSpPr>
          <p:cNvPr id="52" name="TextBox 51"/>
          <p:cNvSpPr txBox="1"/>
          <p:nvPr/>
        </p:nvSpPr>
        <p:spPr>
          <a:xfrm>
            <a:off x="4648200" y="2667000"/>
            <a:ext cx="1828800" cy="307777"/>
          </a:xfrm>
          <a:prstGeom prst="rect">
            <a:avLst/>
          </a:prstGeom>
          <a:noFill/>
        </p:spPr>
        <p:txBody>
          <a:bodyPr wrap="square" rtlCol="0">
            <a:spAutoFit/>
          </a:bodyPr>
          <a:lstStyle/>
          <a:p>
            <a:r>
              <a:rPr lang="en-US" sz="1400" b="1" dirty="0" smtClean="0">
                <a:solidFill>
                  <a:prstClr val="black"/>
                </a:solidFill>
              </a:rPr>
              <a:t>Address:</a:t>
            </a:r>
            <a:endParaRPr lang="en-US" sz="1400" b="1" dirty="0">
              <a:solidFill>
                <a:prstClr val="black"/>
              </a:solidFill>
            </a:endParaRPr>
          </a:p>
        </p:txBody>
      </p:sp>
      <p:sp>
        <p:nvSpPr>
          <p:cNvPr id="53" name="Rounded Rectangle 52"/>
          <p:cNvSpPr/>
          <p:nvPr/>
        </p:nvSpPr>
        <p:spPr>
          <a:xfrm>
            <a:off x="5486400" y="2669976"/>
            <a:ext cx="1981200" cy="378024"/>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endParaRPr lang="en-US" dirty="0">
              <a:solidFill>
                <a:prstClr val="black"/>
              </a:solidFill>
            </a:endParaRPr>
          </a:p>
        </p:txBody>
      </p:sp>
    </p:spTree>
    <p:extLst>
      <p:ext uri="{BB962C8B-B14F-4D97-AF65-F5344CB8AC3E}">
        <p14:creationId xmlns="" xmlns:p14="http://schemas.microsoft.com/office/powerpoint/2010/main" val="176690123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Unit</a:t>
            </a:r>
            <a:endParaRPr lang="en-US" sz="1600" dirty="0">
              <a:solidFill>
                <a:prstClr val="black"/>
              </a:solidFill>
            </a:endParaRPr>
          </a:p>
        </p:txBody>
      </p:sp>
      <p:sp>
        <p:nvSpPr>
          <p:cNvPr id="68" name="Rounded Rectangle 67"/>
          <p:cNvSpPr/>
          <p:nvPr/>
        </p:nvSpPr>
        <p:spPr>
          <a:xfrm>
            <a:off x="152400" y="1371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209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886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3048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724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6" name="TextBox 105"/>
          <p:cNvSpPr txBox="1"/>
          <p:nvPr/>
        </p:nvSpPr>
        <p:spPr>
          <a:xfrm>
            <a:off x="2438400" y="1447800"/>
            <a:ext cx="2209800" cy="400110"/>
          </a:xfrm>
          <a:prstGeom prst="rect">
            <a:avLst/>
          </a:prstGeom>
          <a:noFill/>
        </p:spPr>
        <p:txBody>
          <a:bodyPr wrap="square" rtlCol="0">
            <a:spAutoFit/>
          </a:bodyPr>
          <a:lstStyle/>
          <a:p>
            <a:r>
              <a:rPr lang="en-US" sz="2000" b="1" dirty="0" smtClean="0">
                <a:solidFill>
                  <a:prstClr val="black"/>
                </a:solidFill>
              </a:rPr>
              <a:t>Human Resource</a:t>
            </a:r>
            <a:endParaRPr lang="en-US" sz="2000" b="1" dirty="0">
              <a:solidFill>
                <a:prstClr val="black"/>
              </a:solidFill>
            </a:endParaRPr>
          </a:p>
        </p:txBody>
      </p:sp>
      <p:cxnSp>
        <p:nvCxnSpPr>
          <p:cNvPr id="107" name="Straight Connector 106"/>
          <p:cNvCxnSpPr/>
          <p:nvPr/>
        </p:nvCxnSpPr>
        <p:spPr>
          <a:xfrm>
            <a:off x="2362200" y="1828800"/>
            <a:ext cx="64008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116" name="TextBox 115"/>
          <p:cNvSpPr txBox="1"/>
          <p:nvPr/>
        </p:nvSpPr>
        <p:spPr>
          <a:xfrm>
            <a:off x="4724400" y="2057400"/>
            <a:ext cx="1828800" cy="307777"/>
          </a:xfrm>
          <a:prstGeom prst="rect">
            <a:avLst/>
          </a:prstGeom>
          <a:noFill/>
        </p:spPr>
        <p:txBody>
          <a:bodyPr wrap="square" rtlCol="0">
            <a:spAutoFit/>
          </a:bodyPr>
          <a:lstStyle/>
          <a:p>
            <a:r>
              <a:rPr lang="en-US" sz="1400" b="1" dirty="0" smtClean="0">
                <a:solidFill>
                  <a:prstClr val="black"/>
                </a:solidFill>
              </a:rPr>
              <a:t>Contact:</a:t>
            </a:r>
            <a:endParaRPr lang="en-US" sz="1400" b="1" dirty="0">
              <a:solidFill>
                <a:prstClr val="black"/>
              </a:solidFill>
            </a:endParaRPr>
          </a:p>
        </p:txBody>
      </p:sp>
      <p:sp>
        <p:nvSpPr>
          <p:cNvPr id="117" name="Rounded Rectangle 116"/>
          <p:cNvSpPr/>
          <p:nvPr/>
        </p:nvSpPr>
        <p:spPr>
          <a:xfrm>
            <a:off x="5486400" y="2057400"/>
            <a:ext cx="9906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err="1" smtClean="0">
                <a:solidFill>
                  <a:prstClr val="black"/>
                </a:solidFill>
              </a:rPr>
              <a:t>xxxxxxxx</a:t>
            </a:r>
            <a:endParaRPr lang="en-US" sz="1400" dirty="0">
              <a:solidFill>
                <a:prstClr val="black"/>
              </a:solidFill>
            </a:endParaRPr>
          </a:p>
        </p:txBody>
      </p:sp>
      <p:sp>
        <p:nvSpPr>
          <p:cNvPr id="118" name="Rounded Rectangle 117"/>
          <p:cNvSpPr/>
          <p:nvPr/>
        </p:nvSpPr>
        <p:spPr>
          <a:xfrm>
            <a:off x="5486400" y="2514600"/>
            <a:ext cx="19050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ge@greateastern.com</a:t>
            </a:r>
            <a:endParaRPr lang="en-US" sz="1400" dirty="0">
              <a:solidFill>
                <a:prstClr val="black"/>
              </a:solidFill>
            </a:endParaRPr>
          </a:p>
        </p:txBody>
      </p:sp>
      <p:sp>
        <p:nvSpPr>
          <p:cNvPr id="119" name="TextBox 118"/>
          <p:cNvSpPr txBox="1"/>
          <p:nvPr/>
        </p:nvSpPr>
        <p:spPr>
          <a:xfrm>
            <a:off x="4876800" y="2514600"/>
            <a:ext cx="1828800" cy="307777"/>
          </a:xfrm>
          <a:prstGeom prst="rect">
            <a:avLst/>
          </a:prstGeom>
          <a:noFill/>
        </p:spPr>
        <p:txBody>
          <a:bodyPr wrap="square" rtlCol="0">
            <a:spAutoFit/>
          </a:bodyPr>
          <a:lstStyle/>
          <a:p>
            <a:r>
              <a:rPr lang="en-US" sz="1400" b="1" dirty="0" smtClean="0">
                <a:solidFill>
                  <a:prstClr val="black"/>
                </a:solidFill>
              </a:rPr>
              <a:t>Email:</a:t>
            </a:r>
            <a:endParaRPr lang="en-US" sz="1400" b="1" dirty="0">
              <a:solidFill>
                <a:prstClr val="black"/>
              </a:solidFill>
            </a:endParaRPr>
          </a:p>
        </p:txBody>
      </p:sp>
      <p:sp>
        <p:nvSpPr>
          <p:cNvPr id="120" name="TextBox 119"/>
          <p:cNvSpPr txBox="1"/>
          <p:nvPr/>
        </p:nvSpPr>
        <p:spPr>
          <a:xfrm>
            <a:off x="2438400" y="3429000"/>
            <a:ext cx="1828800" cy="307777"/>
          </a:xfrm>
          <a:prstGeom prst="rect">
            <a:avLst/>
          </a:prstGeom>
          <a:noFill/>
        </p:spPr>
        <p:txBody>
          <a:bodyPr wrap="square" rtlCol="0">
            <a:spAutoFit/>
          </a:bodyPr>
          <a:lstStyle/>
          <a:p>
            <a:r>
              <a:rPr lang="en-US" sz="1400" b="1" dirty="0" smtClean="0">
                <a:solidFill>
                  <a:prstClr val="black"/>
                </a:solidFill>
              </a:rPr>
              <a:t>Description:</a:t>
            </a:r>
            <a:endParaRPr lang="en-US" sz="1400" b="1" dirty="0">
              <a:solidFill>
                <a:prstClr val="black"/>
              </a:solidFill>
            </a:endParaRPr>
          </a:p>
        </p:txBody>
      </p:sp>
      <p:sp>
        <p:nvSpPr>
          <p:cNvPr id="121" name="TextBox 120"/>
          <p:cNvSpPr txBox="1"/>
          <p:nvPr/>
        </p:nvSpPr>
        <p:spPr>
          <a:xfrm>
            <a:off x="2438400" y="4724400"/>
            <a:ext cx="1828800" cy="307777"/>
          </a:xfrm>
          <a:prstGeom prst="rect">
            <a:avLst/>
          </a:prstGeom>
          <a:noFill/>
        </p:spPr>
        <p:txBody>
          <a:bodyPr wrap="square" rtlCol="0">
            <a:spAutoFit/>
          </a:bodyPr>
          <a:lstStyle/>
          <a:p>
            <a:r>
              <a:rPr lang="en-US" sz="1400" b="1" dirty="0" smtClean="0">
                <a:solidFill>
                  <a:prstClr val="black"/>
                </a:solidFill>
              </a:rPr>
              <a:t>Employees</a:t>
            </a:r>
            <a:endParaRPr lang="en-US" sz="1400" b="1" dirty="0">
              <a:solidFill>
                <a:prstClr val="black"/>
              </a:solidFill>
            </a:endParaRPr>
          </a:p>
        </p:txBody>
      </p:sp>
      <p:sp>
        <p:nvSpPr>
          <p:cNvPr id="123" name="Rounded Rectangle 122"/>
          <p:cNvSpPr/>
          <p:nvPr/>
        </p:nvSpPr>
        <p:spPr>
          <a:xfrm>
            <a:off x="2514600" y="3733800"/>
            <a:ext cx="5791200" cy="7620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XXX:</a:t>
            </a:r>
          </a:p>
          <a:p>
            <a:r>
              <a:rPr lang="en-US" sz="1400" dirty="0" smtClean="0">
                <a:solidFill>
                  <a:prstClr val="black"/>
                </a:solidFill>
              </a:rPr>
              <a:t>XXX</a:t>
            </a:r>
            <a:endParaRPr lang="en-US" sz="1400" dirty="0">
              <a:solidFill>
                <a:prstClr val="black"/>
              </a:solidFill>
            </a:endParaRPr>
          </a:p>
        </p:txBody>
      </p:sp>
      <p:sp>
        <p:nvSpPr>
          <p:cNvPr id="126" name="TextBox 125"/>
          <p:cNvSpPr txBox="1"/>
          <p:nvPr/>
        </p:nvSpPr>
        <p:spPr>
          <a:xfrm>
            <a:off x="2286000" y="2054423"/>
            <a:ext cx="1828800" cy="307777"/>
          </a:xfrm>
          <a:prstGeom prst="rect">
            <a:avLst/>
          </a:prstGeom>
          <a:noFill/>
        </p:spPr>
        <p:txBody>
          <a:bodyPr wrap="square" rtlCol="0">
            <a:spAutoFit/>
          </a:bodyPr>
          <a:lstStyle/>
          <a:p>
            <a:r>
              <a:rPr lang="en-US" sz="1400" b="1" dirty="0" smtClean="0">
                <a:solidFill>
                  <a:prstClr val="black"/>
                </a:solidFill>
              </a:rPr>
              <a:t>Industry:</a:t>
            </a:r>
            <a:endParaRPr lang="en-US" sz="1400" b="1" dirty="0">
              <a:solidFill>
                <a:prstClr val="black"/>
              </a:solidFill>
            </a:endParaRPr>
          </a:p>
        </p:txBody>
      </p:sp>
      <p:sp>
        <p:nvSpPr>
          <p:cNvPr id="128" name="Rounded Rectangle 127"/>
          <p:cNvSpPr/>
          <p:nvPr/>
        </p:nvSpPr>
        <p:spPr>
          <a:xfrm>
            <a:off x="3352800" y="2057400"/>
            <a:ext cx="12954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Insurance</a:t>
            </a:r>
            <a:endParaRPr lang="en-US" dirty="0">
              <a:solidFill>
                <a:prstClr val="black"/>
              </a:solidFill>
            </a:endParaRPr>
          </a:p>
        </p:txBody>
      </p:sp>
      <p:sp>
        <p:nvSpPr>
          <p:cNvPr id="39" name="TextBox 38"/>
          <p:cNvSpPr txBox="1"/>
          <p:nvPr/>
        </p:nvSpPr>
        <p:spPr>
          <a:xfrm>
            <a:off x="2286000" y="2968823"/>
            <a:ext cx="1828800" cy="307777"/>
          </a:xfrm>
          <a:prstGeom prst="rect">
            <a:avLst/>
          </a:prstGeom>
          <a:noFill/>
        </p:spPr>
        <p:txBody>
          <a:bodyPr wrap="square" rtlCol="0">
            <a:spAutoFit/>
          </a:bodyPr>
          <a:lstStyle/>
          <a:p>
            <a:r>
              <a:rPr lang="en-US" sz="1400" b="1" dirty="0" smtClean="0">
                <a:solidFill>
                  <a:prstClr val="black"/>
                </a:solidFill>
              </a:rPr>
              <a:t>Established:</a:t>
            </a:r>
            <a:endParaRPr lang="en-US" sz="1400" b="1" dirty="0">
              <a:solidFill>
                <a:prstClr val="black"/>
              </a:solidFill>
            </a:endParaRPr>
          </a:p>
        </p:txBody>
      </p:sp>
      <p:sp>
        <p:nvSpPr>
          <p:cNvPr id="40" name="Rounded Rectangle 39"/>
          <p:cNvSpPr/>
          <p:nvPr/>
        </p:nvSpPr>
        <p:spPr>
          <a:xfrm>
            <a:off x="3352800" y="2971800"/>
            <a:ext cx="12954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1908</a:t>
            </a:r>
            <a:endParaRPr lang="en-US" dirty="0">
              <a:solidFill>
                <a:prstClr val="black"/>
              </a:solidFill>
            </a:endParaRPr>
          </a:p>
        </p:txBody>
      </p:sp>
      <p:cxnSp>
        <p:nvCxnSpPr>
          <p:cNvPr id="41" name="Straight Connector 40"/>
          <p:cNvCxnSpPr/>
          <p:nvPr/>
        </p:nvCxnSpPr>
        <p:spPr>
          <a:xfrm>
            <a:off x="2438400" y="33528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cxnSp>
        <p:nvCxnSpPr>
          <p:cNvPr id="43" name="Straight Connector 42"/>
          <p:cNvCxnSpPr/>
          <p:nvPr/>
        </p:nvCxnSpPr>
        <p:spPr>
          <a:xfrm>
            <a:off x="2438400" y="46482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grpSp>
        <p:nvGrpSpPr>
          <p:cNvPr id="2" name="Group 58"/>
          <p:cNvGrpSpPr/>
          <p:nvPr/>
        </p:nvGrpSpPr>
        <p:grpSpPr>
          <a:xfrm>
            <a:off x="2438400" y="5029200"/>
            <a:ext cx="1981200" cy="762000"/>
            <a:chOff x="3276600" y="5334000"/>
            <a:chExt cx="2286000" cy="685800"/>
          </a:xfrm>
        </p:grpSpPr>
        <p:sp>
          <p:nvSpPr>
            <p:cNvPr id="48" name="Rounded Rectangle 47"/>
            <p:cNvSpPr/>
            <p:nvPr/>
          </p:nvSpPr>
          <p:spPr>
            <a:xfrm>
              <a:off x="3276600" y="5334000"/>
              <a:ext cx="22860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49" name="TextBox 48"/>
            <p:cNvSpPr txBox="1"/>
            <p:nvPr/>
          </p:nvSpPr>
          <p:spPr>
            <a:xfrm>
              <a:off x="4191000" y="5345668"/>
              <a:ext cx="1219200" cy="307777"/>
            </a:xfrm>
            <a:prstGeom prst="rect">
              <a:avLst/>
            </a:prstGeom>
            <a:noFill/>
          </p:spPr>
          <p:txBody>
            <a:bodyPr wrap="square" rtlCol="0">
              <a:spAutoFit/>
            </a:bodyPr>
            <a:lstStyle/>
            <a:p>
              <a:r>
                <a:rPr lang="en-US" sz="1400" b="1" dirty="0" smtClean="0">
                  <a:solidFill>
                    <a:prstClr val="black"/>
                  </a:solidFill>
                </a:rPr>
                <a:t>Name:</a:t>
              </a:r>
              <a:endParaRPr lang="en-US" b="1" dirty="0">
                <a:solidFill>
                  <a:prstClr val="black"/>
                </a:solidFill>
              </a:endParaRPr>
            </a:p>
          </p:txBody>
        </p:sp>
        <p:sp>
          <p:nvSpPr>
            <p:cNvPr id="50" name="TextBox 49"/>
            <p:cNvSpPr txBox="1"/>
            <p:nvPr/>
          </p:nvSpPr>
          <p:spPr>
            <a:xfrm>
              <a:off x="4191000" y="5638800"/>
              <a:ext cx="1219200" cy="307777"/>
            </a:xfrm>
            <a:prstGeom prst="rect">
              <a:avLst/>
            </a:prstGeom>
            <a:noFill/>
          </p:spPr>
          <p:txBody>
            <a:bodyPr wrap="square" rtlCol="0">
              <a:spAutoFit/>
            </a:bodyPr>
            <a:lstStyle/>
            <a:p>
              <a:r>
                <a:rPr lang="en-US" sz="1400" b="1" dirty="0" smtClean="0">
                  <a:solidFill>
                    <a:prstClr val="black"/>
                  </a:solidFill>
                </a:rPr>
                <a:t>Position:</a:t>
              </a:r>
              <a:endParaRPr lang="en-US" sz="1400" b="1" dirty="0">
                <a:solidFill>
                  <a:prstClr val="black"/>
                </a:solidFill>
              </a:endParaRPr>
            </a:p>
          </p:txBody>
        </p:sp>
        <p:sp>
          <p:nvSpPr>
            <p:cNvPr id="53" name="Rounded Rectangle 52"/>
            <p:cNvSpPr/>
            <p:nvPr/>
          </p:nvSpPr>
          <p:spPr>
            <a:xfrm>
              <a:off x="3352800" y="5410200"/>
              <a:ext cx="762000" cy="5334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prstClr val="black"/>
                  </a:solidFill>
                </a:rPr>
                <a:t>Photo</a:t>
              </a:r>
              <a:endParaRPr lang="en-US" sz="1600" b="1" dirty="0">
                <a:solidFill>
                  <a:prstClr val="black"/>
                </a:solidFill>
              </a:endParaRPr>
            </a:p>
          </p:txBody>
        </p:sp>
      </p:grpSp>
      <p:grpSp>
        <p:nvGrpSpPr>
          <p:cNvPr id="3" name="Group 59"/>
          <p:cNvGrpSpPr/>
          <p:nvPr/>
        </p:nvGrpSpPr>
        <p:grpSpPr>
          <a:xfrm>
            <a:off x="4648200" y="5029200"/>
            <a:ext cx="1981200" cy="762000"/>
            <a:chOff x="3276600" y="5334000"/>
            <a:chExt cx="2286000" cy="685800"/>
          </a:xfrm>
        </p:grpSpPr>
        <p:sp>
          <p:nvSpPr>
            <p:cNvPr id="61" name="Rounded Rectangle 60"/>
            <p:cNvSpPr/>
            <p:nvPr/>
          </p:nvSpPr>
          <p:spPr>
            <a:xfrm>
              <a:off x="3276600" y="5334000"/>
              <a:ext cx="22860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62" name="TextBox 61"/>
            <p:cNvSpPr txBox="1"/>
            <p:nvPr/>
          </p:nvSpPr>
          <p:spPr>
            <a:xfrm>
              <a:off x="4191000" y="5345668"/>
              <a:ext cx="1219200" cy="307777"/>
            </a:xfrm>
            <a:prstGeom prst="rect">
              <a:avLst/>
            </a:prstGeom>
            <a:noFill/>
          </p:spPr>
          <p:txBody>
            <a:bodyPr wrap="square" rtlCol="0">
              <a:spAutoFit/>
            </a:bodyPr>
            <a:lstStyle/>
            <a:p>
              <a:r>
                <a:rPr lang="en-US" sz="1400" b="1" dirty="0" smtClean="0">
                  <a:solidFill>
                    <a:prstClr val="black"/>
                  </a:solidFill>
                </a:rPr>
                <a:t>Name:</a:t>
              </a:r>
              <a:endParaRPr lang="en-US" b="1" dirty="0">
                <a:solidFill>
                  <a:prstClr val="black"/>
                </a:solidFill>
              </a:endParaRPr>
            </a:p>
          </p:txBody>
        </p:sp>
        <p:sp>
          <p:nvSpPr>
            <p:cNvPr id="63" name="TextBox 62"/>
            <p:cNvSpPr txBox="1"/>
            <p:nvPr/>
          </p:nvSpPr>
          <p:spPr>
            <a:xfrm>
              <a:off x="4191000" y="5638800"/>
              <a:ext cx="1219200" cy="307777"/>
            </a:xfrm>
            <a:prstGeom prst="rect">
              <a:avLst/>
            </a:prstGeom>
            <a:noFill/>
          </p:spPr>
          <p:txBody>
            <a:bodyPr wrap="square" rtlCol="0">
              <a:spAutoFit/>
            </a:bodyPr>
            <a:lstStyle/>
            <a:p>
              <a:r>
                <a:rPr lang="en-US" sz="1400" b="1" dirty="0" smtClean="0">
                  <a:solidFill>
                    <a:prstClr val="black"/>
                  </a:solidFill>
                </a:rPr>
                <a:t>Position:</a:t>
              </a:r>
              <a:endParaRPr lang="en-US" sz="1400" b="1" dirty="0">
                <a:solidFill>
                  <a:prstClr val="black"/>
                </a:solidFill>
              </a:endParaRPr>
            </a:p>
          </p:txBody>
        </p:sp>
        <p:sp>
          <p:nvSpPr>
            <p:cNvPr id="64" name="Rounded Rectangle 63"/>
            <p:cNvSpPr/>
            <p:nvPr/>
          </p:nvSpPr>
          <p:spPr>
            <a:xfrm>
              <a:off x="3352800" y="5410200"/>
              <a:ext cx="762000" cy="5334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prstClr val="black"/>
                  </a:solidFill>
                </a:rPr>
                <a:t>Photo</a:t>
              </a:r>
              <a:endParaRPr lang="en-US" sz="1600" b="1" dirty="0">
                <a:solidFill>
                  <a:prstClr val="black"/>
                </a:solidFill>
              </a:endParaRPr>
            </a:p>
          </p:txBody>
        </p:sp>
      </p:grpSp>
      <p:grpSp>
        <p:nvGrpSpPr>
          <p:cNvPr id="5" name="Group 64"/>
          <p:cNvGrpSpPr/>
          <p:nvPr/>
        </p:nvGrpSpPr>
        <p:grpSpPr>
          <a:xfrm>
            <a:off x="6934200" y="5029200"/>
            <a:ext cx="1981200" cy="762000"/>
            <a:chOff x="3276600" y="5334000"/>
            <a:chExt cx="2286000" cy="685800"/>
          </a:xfrm>
        </p:grpSpPr>
        <p:sp>
          <p:nvSpPr>
            <p:cNvPr id="66" name="Rounded Rectangle 65"/>
            <p:cNvSpPr/>
            <p:nvPr/>
          </p:nvSpPr>
          <p:spPr>
            <a:xfrm>
              <a:off x="3276600" y="5334000"/>
              <a:ext cx="22860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67" name="TextBox 66"/>
            <p:cNvSpPr txBox="1"/>
            <p:nvPr/>
          </p:nvSpPr>
          <p:spPr>
            <a:xfrm>
              <a:off x="4191000" y="5345668"/>
              <a:ext cx="1219200" cy="307777"/>
            </a:xfrm>
            <a:prstGeom prst="rect">
              <a:avLst/>
            </a:prstGeom>
            <a:noFill/>
          </p:spPr>
          <p:txBody>
            <a:bodyPr wrap="square" rtlCol="0">
              <a:spAutoFit/>
            </a:bodyPr>
            <a:lstStyle/>
            <a:p>
              <a:r>
                <a:rPr lang="en-US" sz="1400" b="1" dirty="0" smtClean="0">
                  <a:solidFill>
                    <a:prstClr val="black"/>
                  </a:solidFill>
                </a:rPr>
                <a:t>Name:</a:t>
              </a:r>
              <a:endParaRPr lang="en-US" b="1" dirty="0">
                <a:solidFill>
                  <a:prstClr val="black"/>
                </a:solidFill>
              </a:endParaRPr>
            </a:p>
          </p:txBody>
        </p:sp>
        <p:sp>
          <p:nvSpPr>
            <p:cNvPr id="69" name="TextBox 68"/>
            <p:cNvSpPr txBox="1"/>
            <p:nvPr/>
          </p:nvSpPr>
          <p:spPr>
            <a:xfrm>
              <a:off x="4191000" y="5638800"/>
              <a:ext cx="1219200" cy="307777"/>
            </a:xfrm>
            <a:prstGeom prst="rect">
              <a:avLst/>
            </a:prstGeom>
            <a:noFill/>
          </p:spPr>
          <p:txBody>
            <a:bodyPr wrap="square" rtlCol="0">
              <a:spAutoFit/>
            </a:bodyPr>
            <a:lstStyle/>
            <a:p>
              <a:r>
                <a:rPr lang="en-US" sz="1400" b="1" dirty="0" smtClean="0">
                  <a:solidFill>
                    <a:prstClr val="black"/>
                  </a:solidFill>
                </a:rPr>
                <a:t>Position:</a:t>
              </a:r>
              <a:endParaRPr lang="en-US" sz="1400" b="1" dirty="0">
                <a:solidFill>
                  <a:prstClr val="black"/>
                </a:solidFill>
              </a:endParaRPr>
            </a:p>
          </p:txBody>
        </p:sp>
        <p:sp>
          <p:nvSpPr>
            <p:cNvPr id="70" name="Rounded Rectangle 69"/>
            <p:cNvSpPr/>
            <p:nvPr/>
          </p:nvSpPr>
          <p:spPr>
            <a:xfrm>
              <a:off x="3352800" y="5410200"/>
              <a:ext cx="762000" cy="5334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prstClr val="black"/>
                  </a:solidFill>
                </a:rPr>
                <a:t>Photo</a:t>
              </a:r>
              <a:endParaRPr lang="en-US" sz="1600" b="1" dirty="0">
                <a:solidFill>
                  <a:prstClr val="black"/>
                </a:solidFill>
              </a:endParaRPr>
            </a:p>
          </p:txBody>
        </p:sp>
      </p:grpSp>
      <p:sp>
        <p:nvSpPr>
          <p:cNvPr id="72" name="TextBox 71"/>
          <p:cNvSpPr txBox="1"/>
          <p:nvPr/>
        </p:nvSpPr>
        <p:spPr>
          <a:xfrm>
            <a:off x="2286000" y="2514600"/>
            <a:ext cx="1828800" cy="307777"/>
          </a:xfrm>
          <a:prstGeom prst="rect">
            <a:avLst/>
          </a:prstGeom>
          <a:noFill/>
        </p:spPr>
        <p:txBody>
          <a:bodyPr wrap="square" rtlCol="0">
            <a:spAutoFit/>
          </a:bodyPr>
          <a:lstStyle/>
          <a:p>
            <a:r>
              <a:rPr lang="en-US" sz="1400" b="1" dirty="0" smtClean="0">
                <a:solidFill>
                  <a:prstClr val="black"/>
                </a:solidFill>
              </a:rPr>
              <a:t>Services:</a:t>
            </a:r>
            <a:endParaRPr lang="en-US" sz="1400" b="1" dirty="0">
              <a:solidFill>
                <a:prstClr val="black"/>
              </a:solidFill>
            </a:endParaRPr>
          </a:p>
        </p:txBody>
      </p:sp>
      <p:sp>
        <p:nvSpPr>
          <p:cNvPr id="73" name="Rounded Rectangle 72"/>
          <p:cNvSpPr/>
          <p:nvPr/>
        </p:nvSpPr>
        <p:spPr>
          <a:xfrm>
            <a:off x="3352800" y="2514600"/>
            <a:ext cx="15240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Human Resource</a:t>
            </a:r>
            <a:endParaRPr lang="en-US" dirty="0">
              <a:solidFill>
                <a:prstClr val="black"/>
              </a:solidFill>
            </a:endParaRPr>
          </a:p>
        </p:txBody>
      </p:sp>
      <p:grpSp>
        <p:nvGrpSpPr>
          <p:cNvPr id="7" name="Group 73"/>
          <p:cNvGrpSpPr/>
          <p:nvPr/>
        </p:nvGrpSpPr>
        <p:grpSpPr>
          <a:xfrm>
            <a:off x="2438400" y="5943600"/>
            <a:ext cx="1981200" cy="762000"/>
            <a:chOff x="3276600" y="5334000"/>
            <a:chExt cx="2286000" cy="685800"/>
          </a:xfrm>
        </p:grpSpPr>
        <p:sp>
          <p:nvSpPr>
            <p:cNvPr id="75" name="Rounded Rectangle 74"/>
            <p:cNvSpPr/>
            <p:nvPr/>
          </p:nvSpPr>
          <p:spPr>
            <a:xfrm>
              <a:off x="3276600" y="5334000"/>
              <a:ext cx="22860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76" name="TextBox 75"/>
            <p:cNvSpPr txBox="1"/>
            <p:nvPr/>
          </p:nvSpPr>
          <p:spPr>
            <a:xfrm>
              <a:off x="4191000" y="5345668"/>
              <a:ext cx="1219200" cy="307777"/>
            </a:xfrm>
            <a:prstGeom prst="rect">
              <a:avLst/>
            </a:prstGeom>
            <a:noFill/>
          </p:spPr>
          <p:txBody>
            <a:bodyPr wrap="square" rtlCol="0">
              <a:spAutoFit/>
            </a:bodyPr>
            <a:lstStyle/>
            <a:p>
              <a:r>
                <a:rPr lang="en-US" sz="1400" b="1" dirty="0" smtClean="0">
                  <a:solidFill>
                    <a:prstClr val="black"/>
                  </a:solidFill>
                </a:rPr>
                <a:t>Name:</a:t>
              </a:r>
              <a:endParaRPr lang="en-US" b="1" dirty="0">
                <a:solidFill>
                  <a:prstClr val="black"/>
                </a:solidFill>
              </a:endParaRPr>
            </a:p>
          </p:txBody>
        </p:sp>
        <p:sp>
          <p:nvSpPr>
            <p:cNvPr id="77" name="TextBox 76"/>
            <p:cNvSpPr txBox="1"/>
            <p:nvPr/>
          </p:nvSpPr>
          <p:spPr>
            <a:xfrm>
              <a:off x="4191000" y="5638800"/>
              <a:ext cx="1219200" cy="307777"/>
            </a:xfrm>
            <a:prstGeom prst="rect">
              <a:avLst/>
            </a:prstGeom>
            <a:noFill/>
          </p:spPr>
          <p:txBody>
            <a:bodyPr wrap="square" rtlCol="0">
              <a:spAutoFit/>
            </a:bodyPr>
            <a:lstStyle/>
            <a:p>
              <a:r>
                <a:rPr lang="en-US" sz="1400" b="1" dirty="0" smtClean="0">
                  <a:solidFill>
                    <a:prstClr val="black"/>
                  </a:solidFill>
                </a:rPr>
                <a:t>Position:</a:t>
              </a:r>
              <a:endParaRPr lang="en-US" sz="1400" b="1" dirty="0">
                <a:solidFill>
                  <a:prstClr val="black"/>
                </a:solidFill>
              </a:endParaRPr>
            </a:p>
          </p:txBody>
        </p:sp>
        <p:sp>
          <p:nvSpPr>
            <p:cNvPr id="78" name="Rounded Rectangle 77"/>
            <p:cNvSpPr/>
            <p:nvPr/>
          </p:nvSpPr>
          <p:spPr>
            <a:xfrm>
              <a:off x="3352800" y="5410200"/>
              <a:ext cx="762000" cy="5334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prstClr val="black"/>
                  </a:solidFill>
                </a:rPr>
                <a:t>Photo</a:t>
              </a:r>
              <a:endParaRPr lang="en-US" sz="1600" b="1" dirty="0">
                <a:solidFill>
                  <a:prstClr val="black"/>
                </a:solidFill>
              </a:endParaRPr>
            </a:p>
          </p:txBody>
        </p:sp>
      </p:grpSp>
      <p:grpSp>
        <p:nvGrpSpPr>
          <p:cNvPr id="8" name="Group 78"/>
          <p:cNvGrpSpPr/>
          <p:nvPr/>
        </p:nvGrpSpPr>
        <p:grpSpPr>
          <a:xfrm>
            <a:off x="4648200" y="5943600"/>
            <a:ext cx="1981200" cy="762000"/>
            <a:chOff x="3276600" y="5334000"/>
            <a:chExt cx="2286000" cy="685800"/>
          </a:xfrm>
        </p:grpSpPr>
        <p:sp>
          <p:nvSpPr>
            <p:cNvPr id="80" name="Rounded Rectangle 79"/>
            <p:cNvSpPr/>
            <p:nvPr/>
          </p:nvSpPr>
          <p:spPr>
            <a:xfrm>
              <a:off x="3276600" y="5334000"/>
              <a:ext cx="22860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81" name="TextBox 80"/>
            <p:cNvSpPr txBox="1"/>
            <p:nvPr/>
          </p:nvSpPr>
          <p:spPr>
            <a:xfrm>
              <a:off x="4191000" y="5345668"/>
              <a:ext cx="1219200" cy="307777"/>
            </a:xfrm>
            <a:prstGeom prst="rect">
              <a:avLst/>
            </a:prstGeom>
            <a:noFill/>
          </p:spPr>
          <p:txBody>
            <a:bodyPr wrap="square" rtlCol="0">
              <a:spAutoFit/>
            </a:bodyPr>
            <a:lstStyle/>
            <a:p>
              <a:r>
                <a:rPr lang="en-US" sz="1400" b="1" dirty="0" smtClean="0">
                  <a:solidFill>
                    <a:prstClr val="black"/>
                  </a:solidFill>
                </a:rPr>
                <a:t>Name:</a:t>
              </a:r>
              <a:endParaRPr lang="en-US" b="1" dirty="0">
                <a:solidFill>
                  <a:prstClr val="black"/>
                </a:solidFill>
              </a:endParaRPr>
            </a:p>
          </p:txBody>
        </p:sp>
        <p:sp>
          <p:nvSpPr>
            <p:cNvPr id="85" name="TextBox 84"/>
            <p:cNvSpPr txBox="1"/>
            <p:nvPr/>
          </p:nvSpPr>
          <p:spPr>
            <a:xfrm>
              <a:off x="4191000" y="5638800"/>
              <a:ext cx="1219200" cy="307777"/>
            </a:xfrm>
            <a:prstGeom prst="rect">
              <a:avLst/>
            </a:prstGeom>
            <a:noFill/>
          </p:spPr>
          <p:txBody>
            <a:bodyPr wrap="square" rtlCol="0">
              <a:spAutoFit/>
            </a:bodyPr>
            <a:lstStyle/>
            <a:p>
              <a:r>
                <a:rPr lang="en-US" sz="1400" b="1" dirty="0" smtClean="0">
                  <a:solidFill>
                    <a:prstClr val="black"/>
                  </a:solidFill>
                </a:rPr>
                <a:t>Position:</a:t>
              </a:r>
              <a:endParaRPr lang="en-US" sz="1400" b="1" dirty="0">
                <a:solidFill>
                  <a:prstClr val="black"/>
                </a:solidFill>
              </a:endParaRPr>
            </a:p>
          </p:txBody>
        </p:sp>
        <p:sp>
          <p:nvSpPr>
            <p:cNvPr id="86" name="Rounded Rectangle 85"/>
            <p:cNvSpPr/>
            <p:nvPr/>
          </p:nvSpPr>
          <p:spPr>
            <a:xfrm>
              <a:off x="3352800" y="5410200"/>
              <a:ext cx="762000" cy="5334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prstClr val="black"/>
                  </a:solidFill>
                </a:rPr>
                <a:t>Photo</a:t>
              </a:r>
              <a:endParaRPr lang="en-US" sz="1600" b="1" dirty="0">
                <a:solidFill>
                  <a:prstClr val="black"/>
                </a:solidFill>
              </a:endParaRPr>
            </a:p>
          </p:txBody>
        </p:sp>
      </p:grpSp>
      <p:grpSp>
        <p:nvGrpSpPr>
          <p:cNvPr id="9" name="Group 87"/>
          <p:cNvGrpSpPr/>
          <p:nvPr/>
        </p:nvGrpSpPr>
        <p:grpSpPr>
          <a:xfrm>
            <a:off x="6934200" y="5943600"/>
            <a:ext cx="1981200" cy="762000"/>
            <a:chOff x="3276600" y="5334000"/>
            <a:chExt cx="2286000" cy="685800"/>
          </a:xfrm>
        </p:grpSpPr>
        <p:sp>
          <p:nvSpPr>
            <p:cNvPr id="89" name="Rounded Rectangle 88"/>
            <p:cNvSpPr/>
            <p:nvPr/>
          </p:nvSpPr>
          <p:spPr>
            <a:xfrm>
              <a:off x="3276600" y="5334000"/>
              <a:ext cx="22860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90" name="TextBox 89"/>
            <p:cNvSpPr txBox="1"/>
            <p:nvPr/>
          </p:nvSpPr>
          <p:spPr>
            <a:xfrm>
              <a:off x="4191000" y="5345668"/>
              <a:ext cx="1219200" cy="307777"/>
            </a:xfrm>
            <a:prstGeom prst="rect">
              <a:avLst/>
            </a:prstGeom>
            <a:noFill/>
          </p:spPr>
          <p:txBody>
            <a:bodyPr wrap="square" rtlCol="0">
              <a:spAutoFit/>
            </a:bodyPr>
            <a:lstStyle/>
            <a:p>
              <a:r>
                <a:rPr lang="en-US" sz="1400" b="1" dirty="0" smtClean="0">
                  <a:solidFill>
                    <a:prstClr val="black"/>
                  </a:solidFill>
                </a:rPr>
                <a:t>Name:</a:t>
              </a:r>
              <a:endParaRPr lang="en-US" b="1" dirty="0">
                <a:solidFill>
                  <a:prstClr val="black"/>
                </a:solidFill>
              </a:endParaRPr>
            </a:p>
          </p:txBody>
        </p:sp>
        <p:sp>
          <p:nvSpPr>
            <p:cNvPr id="91" name="TextBox 90"/>
            <p:cNvSpPr txBox="1"/>
            <p:nvPr/>
          </p:nvSpPr>
          <p:spPr>
            <a:xfrm>
              <a:off x="4191000" y="5638800"/>
              <a:ext cx="1219200" cy="307777"/>
            </a:xfrm>
            <a:prstGeom prst="rect">
              <a:avLst/>
            </a:prstGeom>
            <a:noFill/>
          </p:spPr>
          <p:txBody>
            <a:bodyPr wrap="square" rtlCol="0">
              <a:spAutoFit/>
            </a:bodyPr>
            <a:lstStyle/>
            <a:p>
              <a:r>
                <a:rPr lang="en-US" sz="1400" b="1" dirty="0" smtClean="0">
                  <a:solidFill>
                    <a:prstClr val="black"/>
                  </a:solidFill>
                </a:rPr>
                <a:t>Position:</a:t>
              </a:r>
              <a:endParaRPr lang="en-US" sz="1400" b="1" dirty="0">
                <a:solidFill>
                  <a:prstClr val="black"/>
                </a:solidFill>
              </a:endParaRPr>
            </a:p>
          </p:txBody>
        </p:sp>
        <p:sp>
          <p:nvSpPr>
            <p:cNvPr id="92" name="Rounded Rectangle 91"/>
            <p:cNvSpPr/>
            <p:nvPr/>
          </p:nvSpPr>
          <p:spPr>
            <a:xfrm>
              <a:off x="3352800" y="5410200"/>
              <a:ext cx="762000" cy="5334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prstClr val="black"/>
                  </a:solidFill>
                </a:rPr>
                <a:t>Photo</a:t>
              </a:r>
              <a:endParaRPr lang="en-US" sz="1600" b="1" dirty="0">
                <a:solidFill>
                  <a:prstClr val="black"/>
                </a:solidFill>
              </a:endParaRPr>
            </a:p>
          </p:txBody>
        </p:sp>
      </p:grpSp>
      <p:sp>
        <p:nvSpPr>
          <p:cNvPr id="94" name="TextBox 93"/>
          <p:cNvSpPr txBox="1"/>
          <p:nvPr/>
        </p:nvSpPr>
        <p:spPr>
          <a:xfrm>
            <a:off x="2286000" y="1076980"/>
            <a:ext cx="2209800" cy="523220"/>
          </a:xfrm>
          <a:prstGeom prst="rect">
            <a:avLst/>
          </a:prstGeom>
          <a:noFill/>
        </p:spPr>
        <p:txBody>
          <a:bodyPr wrap="square" rtlCol="0">
            <a:spAutoFit/>
          </a:bodyPr>
          <a:lstStyle/>
          <a:p>
            <a:r>
              <a:rPr lang="en-US" sz="2800" b="1" dirty="0" smtClean="0">
                <a:solidFill>
                  <a:prstClr val="black"/>
                </a:solidFill>
              </a:rPr>
              <a:t>Great Eastern</a:t>
            </a:r>
            <a:endParaRPr lang="en-US" sz="2800" b="1" dirty="0">
              <a:solidFill>
                <a:prstClr val="black"/>
              </a:solidFill>
            </a:endParaRPr>
          </a:p>
        </p:txBody>
      </p:sp>
      <p:sp>
        <p:nvSpPr>
          <p:cNvPr id="95" name="Rounded Rectangle 94"/>
          <p:cNvSpPr/>
          <p:nvPr/>
        </p:nvSpPr>
        <p:spPr>
          <a:xfrm>
            <a:off x="7543800" y="2057400"/>
            <a:ext cx="1219200" cy="1143000"/>
          </a:xfrm>
          <a:prstGeom prst="roundRect">
            <a:avLst/>
          </a:prstGeom>
          <a:ln>
            <a:solidFill>
              <a:schemeClr val="accent1">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prstClr val="black"/>
              </a:solidFill>
            </a:endParaRPr>
          </a:p>
        </p:txBody>
      </p:sp>
      <p:pic>
        <p:nvPicPr>
          <p:cNvPr id="96" name="Picture 2" descr="http://www.seeklogo.com/images/G/Great_Eastern-logo-F06F4B2649-seeklogo.com.gif"/>
          <p:cNvPicPr>
            <a:picLocks noChangeAspect="1" noChangeArrowheads="1"/>
          </p:cNvPicPr>
          <p:nvPr/>
        </p:nvPicPr>
        <p:blipFill>
          <a:blip r:embed="rId4" cstate="print">
            <a:clrChange>
              <a:clrFrom>
                <a:srgbClr val="FFFFFF"/>
              </a:clrFrom>
              <a:clrTo>
                <a:srgbClr val="FFFFFF">
                  <a:alpha val="0"/>
                </a:srgbClr>
              </a:clrTo>
            </a:clrChange>
          </a:blip>
          <a:srcRect/>
          <a:stretch>
            <a:fillRect/>
          </a:stretch>
        </p:blipFill>
        <p:spPr bwMode="auto">
          <a:xfrm>
            <a:off x="7620000" y="2057400"/>
            <a:ext cx="1066800" cy="1066800"/>
          </a:xfrm>
          <a:prstGeom prst="rect">
            <a:avLst/>
          </a:prstGeom>
          <a:noFill/>
        </p:spPr>
      </p:pic>
      <p:sp>
        <p:nvSpPr>
          <p:cNvPr id="71" name="TextBox 70"/>
          <p:cNvSpPr txBox="1"/>
          <p:nvPr/>
        </p:nvSpPr>
        <p:spPr>
          <a:xfrm>
            <a:off x="3657600" y="304800"/>
            <a:ext cx="1752600" cy="369332"/>
          </a:xfrm>
          <a:prstGeom prst="rect">
            <a:avLst/>
          </a:prstGeom>
          <a:noFill/>
        </p:spPr>
        <p:txBody>
          <a:bodyPr wrap="square" rtlCol="0">
            <a:spAutoFit/>
          </a:bodyPr>
          <a:lstStyle/>
          <a:p>
            <a:pPr algn="ctr"/>
            <a:r>
              <a:rPr lang="en-US" dirty="0" smtClean="0">
                <a:solidFill>
                  <a:prstClr val="black"/>
                </a:solidFill>
              </a:rPr>
              <a:t>Company Admin</a:t>
            </a:r>
            <a:endParaRPr lang="en-US" dirty="0">
              <a:solidFill>
                <a:prstClr val="black"/>
              </a:solidFill>
            </a:endParaRPr>
          </a:p>
        </p:txBody>
      </p:sp>
    </p:spTree>
    <p:extLst>
      <p:ext uri="{BB962C8B-B14F-4D97-AF65-F5344CB8AC3E}">
        <p14:creationId xmlns="" xmlns:p14="http://schemas.microsoft.com/office/powerpoint/2010/main" val="176690123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Company</a:t>
            </a:r>
            <a:endParaRPr lang="en-US" sz="1600" dirty="0">
              <a:solidFill>
                <a:prstClr val="black"/>
              </a:solidFill>
            </a:endParaRPr>
          </a:p>
        </p:txBody>
      </p:sp>
      <p:sp>
        <p:nvSpPr>
          <p:cNvPr id="68" name="Rounded Rectangle 67"/>
          <p:cNvSpPr/>
          <p:nvPr/>
        </p:nvSpPr>
        <p:spPr>
          <a:xfrm>
            <a:off x="152400" y="1371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209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886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3048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724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 name="TextBox 42"/>
          <p:cNvSpPr txBox="1"/>
          <p:nvPr/>
        </p:nvSpPr>
        <p:spPr>
          <a:xfrm>
            <a:off x="2362200" y="1219201"/>
            <a:ext cx="2819400" cy="461665"/>
          </a:xfrm>
          <a:prstGeom prst="rect">
            <a:avLst/>
          </a:prstGeom>
          <a:noFill/>
        </p:spPr>
        <p:txBody>
          <a:bodyPr wrap="square" rtlCol="0">
            <a:spAutoFit/>
          </a:bodyPr>
          <a:lstStyle/>
          <a:p>
            <a:r>
              <a:rPr lang="en-US" sz="2400" b="1" dirty="0" smtClean="0">
                <a:solidFill>
                  <a:prstClr val="black"/>
                </a:solidFill>
              </a:rPr>
              <a:t>Create Unit:</a:t>
            </a:r>
            <a:endParaRPr lang="en-US" sz="2400" b="1" dirty="0">
              <a:solidFill>
                <a:prstClr val="black"/>
              </a:solidFill>
            </a:endParaRPr>
          </a:p>
        </p:txBody>
      </p:sp>
      <p:cxnSp>
        <p:nvCxnSpPr>
          <p:cNvPr id="33" name="Straight Connector 32"/>
          <p:cNvCxnSpPr/>
          <p:nvPr/>
        </p:nvCxnSpPr>
        <p:spPr>
          <a:xfrm>
            <a:off x="2362200" y="1676400"/>
            <a:ext cx="64008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37" name="TextBox 36"/>
          <p:cNvSpPr txBox="1"/>
          <p:nvPr/>
        </p:nvSpPr>
        <p:spPr>
          <a:xfrm>
            <a:off x="2438400" y="4278868"/>
            <a:ext cx="1828800" cy="369332"/>
          </a:xfrm>
          <a:prstGeom prst="rect">
            <a:avLst/>
          </a:prstGeom>
          <a:noFill/>
        </p:spPr>
        <p:txBody>
          <a:bodyPr wrap="square" rtlCol="0">
            <a:spAutoFit/>
          </a:bodyPr>
          <a:lstStyle/>
          <a:p>
            <a:r>
              <a:rPr lang="en-US" b="1" dirty="0" smtClean="0">
                <a:solidFill>
                  <a:prstClr val="black"/>
                </a:solidFill>
              </a:rPr>
              <a:t>Units:</a:t>
            </a:r>
            <a:endParaRPr lang="en-US" b="1" dirty="0">
              <a:solidFill>
                <a:prstClr val="black"/>
              </a:solidFill>
            </a:endParaRPr>
          </a:p>
        </p:txBody>
      </p:sp>
      <p:sp>
        <p:nvSpPr>
          <p:cNvPr id="40" name="Rounded Rectangle 39"/>
          <p:cNvSpPr/>
          <p:nvPr/>
        </p:nvSpPr>
        <p:spPr>
          <a:xfrm>
            <a:off x="2514600" y="4648200"/>
            <a:ext cx="57912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1. Human Resource 				Edit | Delete</a:t>
            </a:r>
            <a:endParaRPr lang="en-US" sz="1400" dirty="0">
              <a:solidFill>
                <a:prstClr val="black"/>
              </a:solidFill>
            </a:endParaRPr>
          </a:p>
        </p:txBody>
      </p:sp>
      <p:sp>
        <p:nvSpPr>
          <p:cNvPr id="42" name="Rounded Rectangle 41"/>
          <p:cNvSpPr/>
          <p:nvPr/>
        </p:nvSpPr>
        <p:spPr>
          <a:xfrm>
            <a:off x="2514600" y="5029200"/>
            <a:ext cx="57912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2. Finance					Edit | Delete</a:t>
            </a:r>
            <a:endParaRPr lang="en-US" sz="1400" dirty="0">
              <a:solidFill>
                <a:prstClr val="black"/>
              </a:solidFill>
            </a:endParaRPr>
          </a:p>
        </p:txBody>
      </p:sp>
      <p:sp>
        <p:nvSpPr>
          <p:cNvPr id="44" name="Rounded Rectangle 43"/>
          <p:cNvSpPr/>
          <p:nvPr/>
        </p:nvSpPr>
        <p:spPr>
          <a:xfrm>
            <a:off x="2514600" y="5410200"/>
            <a:ext cx="57912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3. Marketing	 			Edit | Delete</a:t>
            </a:r>
            <a:endParaRPr lang="en-US" sz="1400" dirty="0">
              <a:solidFill>
                <a:prstClr val="black"/>
              </a:solidFill>
            </a:endParaRPr>
          </a:p>
        </p:txBody>
      </p:sp>
      <p:sp>
        <p:nvSpPr>
          <p:cNvPr id="45" name="Rounded Rectangle 44"/>
          <p:cNvSpPr/>
          <p:nvPr/>
        </p:nvSpPr>
        <p:spPr>
          <a:xfrm>
            <a:off x="2514600" y="5791200"/>
            <a:ext cx="57912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4. Sales		 			Edit | Delete</a:t>
            </a:r>
            <a:endParaRPr lang="en-US" sz="1400" dirty="0">
              <a:solidFill>
                <a:prstClr val="black"/>
              </a:solidFill>
            </a:endParaRPr>
          </a:p>
        </p:txBody>
      </p:sp>
      <p:sp>
        <p:nvSpPr>
          <p:cNvPr id="46" name="Rounded Rectangle 45"/>
          <p:cNvSpPr/>
          <p:nvPr/>
        </p:nvSpPr>
        <p:spPr>
          <a:xfrm>
            <a:off x="4114800" y="1905000"/>
            <a:ext cx="914400" cy="381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prstClr val="black"/>
                </a:solidFill>
              </a:rPr>
              <a:t>Add</a:t>
            </a:r>
            <a:endParaRPr lang="en-US" sz="2400" b="1" dirty="0">
              <a:solidFill>
                <a:prstClr val="black"/>
              </a:solidFill>
            </a:endParaRPr>
          </a:p>
        </p:txBody>
      </p:sp>
      <p:sp>
        <p:nvSpPr>
          <p:cNvPr id="48" name="Rounded Rectangle 47"/>
          <p:cNvSpPr/>
          <p:nvPr/>
        </p:nvSpPr>
        <p:spPr>
          <a:xfrm>
            <a:off x="5105400" y="1905000"/>
            <a:ext cx="914400" cy="381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prstClr val="black"/>
                </a:solidFill>
              </a:rPr>
              <a:t>Edit</a:t>
            </a:r>
            <a:endParaRPr lang="en-US" sz="2400" b="1" dirty="0">
              <a:solidFill>
                <a:prstClr val="black"/>
              </a:solidFill>
            </a:endParaRPr>
          </a:p>
        </p:txBody>
      </p:sp>
      <p:sp>
        <p:nvSpPr>
          <p:cNvPr id="49" name="Rounded Rectangle 48"/>
          <p:cNvSpPr/>
          <p:nvPr/>
        </p:nvSpPr>
        <p:spPr>
          <a:xfrm>
            <a:off x="6096000" y="1905000"/>
            <a:ext cx="914400" cy="381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prstClr val="black"/>
                </a:solidFill>
              </a:rPr>
              <a:t>Delete</a:t>
            </a:r>
            <a:endParaRPr lang="en-US" sz="2400" b="1" dirty="0">
              <a:solidFill>
                <a:prstClr val="black"/>
              </a:solidFill>
            </a:endParaRPr>
          </a:p>
        </p:txBody>
      </p:sp>
      <p:sp>
        <p:nvSpPr>
          <p:cNvPr id="50" name="TextBox 49"/>
          <p:cNvSpPr txBox="1"/>
          <p:nvPr/>
        </p:nvSpPr>
        <p:spPr>
          <a:xfrm>
            <a:off x="3124200" y="2514600"/>
            <a:ext cx="1447800" cy="369332"/>
          </a:xfrm>
          <a:prstGeom prst="rect">
            <a:avLst/>
          </a:prstGeom>
          <a:noFill/>
        </p:spPr>
        <p:txBody>
          <a:bodyPr wrap="square" rtlCol="0">
            <a:spAutoFit/>
          </a:bodyPr>
          <a:lstStyle/>
          <a:p>
            <a:r>
              <a:rPr lang="en-US" b="1" dirty="0" smtClean="0">
                <a:solidFill>
                  <a:prstClr val="black"/>
                </a:solidFill>
              </a:rPr>
              <a:t>Unit Name:</a:t>
            </a:r>
            <a:endParaRPr lang="en-US" b="1" dirty="0">
              <a:solidFill>
                <a:prstClr val="black"/>
              </a:solidFill>
            </a:endParaRPr>
          </a:p>
        </p:txBody>
      </p:sp>
      <p:sp>
        <p:nvSpPr>
          <p:cNvPr id="51" name="TextBox 50"/>
          <p:cNvSpPr txBox="1"/>
          <p:nvPr/>
        </p:nvSpPr>
        <p:spPr>
          <a:xfrm>
            <a:off x="3124200" y="2907268"/>
            <a:ext cx="2057400" cy="369332"/>
          </a:xfrm>
          <a:prstGeom prst="rect">
            <a:avLst/>
          </a:prstGeom>
          <a:noFill/>
        </p:spPr>
        <p:txBody>
          <a:bodyPr wrap="square" rtlCol="0">
            <a:spAutoFit/>
          </a:bodyPr>
          <a:lstStyle/>
          <a:p>
            <a:r>
              <a:rPr lang="en-US" b="1" dirty="0" smtClean="0">
                <a:solidFill>
                  <a:prstClr val="black"/>
                </a:solidFill>
              </a:rPr>
              <a:t>Person In-Charge:</a:t>
            </a:r>
            <a:endParaRPr lang="en-US" b="1" dirty="0">
              <a:solidFill>
                <a:prstClr val="black"/>
              </a:solidFill>
            </a:endParaRPr>
          </a:p>
        </p:txBody>
      </p:sp>
      <p:sp>
        <p:nvSpPr>
          <p:cNvPr id="52" name="TextBox 51"/>
          <p:cNvSpPr txBox="1"/>
          <p:nvPr/>
        </p:nvSpPr>
        <p:spPr>
          <a:xfrm>
            <a:off x="3124200" y="3288268"/>
            <a:ext cx="1828800" cy="369332"/>
          </a:xfrm>
          <a:prstGeom prst="rect">
            <a:avLst/>
          </a:prstGeom>
          <a:noFill/>
        </p:spPr>
        <p:txBody>
          <a:bodyPr wrap="square" rtlCol="0">
            <a:spAutoFit/>
          </a:bodyPr>
          <a:lstStyle/>
          <a:p>
            <a:r>
              <a:rPr lang="en-US" b="1" dirty="0" smtClean="0">
                <a:solidFill>
                  <a:prstClr val="black"/>
                </a:solidFill>
              </a:rPr>
              <a:t>Username:</a:t>
            </a:r>
            <a:endParaRPr lang="en-US" b="1" dirty="0">
              <a:solidFill>
                <a:prstClr val="black"/>
              </a:solidFill>
            </a:endParaRPr>
          </a:p>
        </p:txBody>
      </p:sp>
      <p:sp>
        <p:nvSpPr>
          <p:cNvPr id="53" name="TextBox 52"/>
          <p:cNvSpPr txBox="1"/>
          <p:nvPr/>
        </p:nvSpPr>
        <p:spPr>
          <a:xfrm>
            <a:off x="3124200" y="3669268"/>
            <a:ext cx="1828800" cy="369332"/>
          </a:xfrm>
          <a:prstGeom prst="rect">
            <a:avLst/>
          </a:prstGeom>
          <a:noFill/>
        </p:spPr>
        <p:txBody>
          <a:bodyPr wrap="square" rtlCol="0">
            <a:spAutoFit/>
          </a:bodyPr>
          <a:lstStyle/>
          <a:p>
            <a:r>
              <a:rPr lang="en-US" b="1" dirty="0" smtClean="0">
                <a:solidFill>
                  <a:prstClr val="black"/>
                </a:solidFill>
              </a:rPr>
              <a:t>Password:</a:t>
            </a:r>
            <a:endParaRPr lang="en-US" b="1" dirty="0">
              <a:solidFill>
                <a:prstClr val="black"/>
              </a:solidFill>
            </a:endParaRPr>
          </a:p>
        </p:txBody>
      </p:sp>
      <p:sp>
        <p:nvSpPr>
          <p:cNvPr id="57" name="Rounded Rectangle 56"/>
          <p:cNvSpPr/>
          <p:nvPr/>
        </p:nvSpPr>
        <p:spPr>
          <a:xfrm>
            <a:off x="5105400" y="2590800"/>
            <a:ext cx="15240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Human Resource</a:t>
            </a:r>
            <a:endParaRPr lang="en-US" sz="1400" dirty="0">
              <a:solidFill>
                <a:prstClr val="black"/>
              </a:solidFill>
            </a:endParaRPr>
          </a:p>
        </p:txBody>
      </p:sp>
      <p:sp>
        <p:nvSpPr>
          <p:cNvPr id="58" name="Rounded Rectangle 57"/>
          <p:cNvSpPr/>
          <p:nvPr/>
        </p:nvSpPr>
        <p:spPr>
          <a:xfrm>
            <a:off x="5105400" y="2971800"/>
            <a:ext cx="15240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smtClean="0">
                <a:solidFill>
                  <a:prstClr val="black"/>
                </a:solidFill>
              </a:rPr>
              <a:t>Shen Meilin</a:t>
            </a:r>
            <a:endParaRPr lang="en-US" sz="1400" dirty="0">
              <a:solidFill>
                <a:prstClr val="black"/>
              </a:solidFill>
            </a:endParaRPr>
          </a:p>
        </p:txBody>
      </p:sp>
      <p:sp>
        <p:nvSpPr>
          <p:cNvPr id="59" name="Rounded Rectangle 58"/>
          <p:cNvSpPr/>
          <p:nvPr/>
        </p:nvSpPr>
        <p:spPr>
          <a:xfrm>
            <a:off x="5105400" y="3352800"/>
            <a:ext cx="15240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err="1" smtClean="0">
                <a:solidFill>
                  <a:prstClr val="black"/>
                </a:solidFill>
              </a:rPr>
              <a:t>xxxxxxxxxx</a:t>
            </a:r>
            <a:endParaRPr lang="en-US" sz="1400" dirty="0">
              <a:solidFill>
                <a:prstClr val="black"/>
              </a:solidFill>
            </a:endParaRPr>
          </a:p>
        </p:txBody>
      </p:sp>
      <p:sp>
        <p:nvSpPr>
          <p:cNvPr id="60" name="Rounded Rectangle 59"/>
          <p:cNvSpPr/>
          <p:nvPr/>
        </p:nvSpPr>
        <p:spPr>
          <a:xfrm>
            <a:off x="5105400" y="3733800"/>
            <a:ext cx="1524000" cy="304800"/>
          </a:xfrm>
          <a:prstGeom prst="roundRect">
            <a:avLst/>
          </a:prstGeom>
          <a:ln>
            <a:solidFill>
              <a:schemeClr val="tx2">
                <a:lumMod val="60000"/>
                <a:lumOff val="40000"/>
              </a:schemeClr>
            </a:solidFill>
          </a:ln>
        </p:spPr>
        <p:style>
          <a:lnRef idx="2">
            <a:schemeClr val="accent6"/>
          </a:lnRef>
          <a:fillRef idx="1">
            <a:schemeClr val="lt1"/>
          </a:fillRef>
          <a:effectRef idx="0">
            <a:schemeClr val="accent6"/>
          </a:effectRef>
          <a:fontRef idx="minor">
            <a:schemeClr val="dk1"/>
          </a:fontRef>
        </p:style>
        <p:txBody>
          <a:bodyPr rtlCol="0" anchor="ctr"/>
          <a:lstStyle/>
          <a:p>
            <a:r>
              <a:rPr lang="en-US" sz="1400" dirty="0" err="1" smtClean="0">
                <a:solidFill>
                  <a:prstClr val="black"/>
                </a:solidFill>
              </a:rPr>
              <a:t>xxxxxxxxxx</a:t>
            </a:r>
            <a:endParaRPr lang="en-US" sz="1400" dirty="0">
              <a:solidFill>
                <a:prstClr val="black"/>
              </a:solidFill>
            </a:endParaRPr>
          </a:p>
        </p:txBody>
      </p:sp>
      <p:cxnSp>
        <p:nvCxnSpPr>
          <p:cNvPr id="62" name="Straight Connector 61"/>
          <p:cNvCxnSpPr/>
          <p:nvPr/>
        </p:nvCxnSpPr>
        <p:spPr>
          <a:xfrm>
            <a:off x="2438400" y="41910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 xmlns:p14="http://schemas.microsoft.com/office/powerpoint/2010/main" val="8064301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Company</a:t>
            </a:r>
            <a:endParaRPr lang="en-US" sz="1600" dirty="0">
              <a:solidFill>
                <a:prstClr val="black"/>
              </a:solidFill>
            </a:endParaRPr>
          </a:p>
        </p:txBody>
      </p:sp>
      <p:sp>
        <p:nvSpPr>
          <p:cNvPr id="68" name="Rounded Rectangle 67"/>
          <p:cNvSpPr/>
          <p:nvPr/>
        </p:nvSpPr>
        <p:spPr>
          <a:xfrm>
            <a:off x="152400" y="1371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209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886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3048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724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Rounded Rectangle 15"/>
          <p:cNvSpPr/>
          <p:nvPr/>
        </p:nvSpPr>
        <p:spPr>
          <a:xfrm>
            <a:off x="4267200" y="1905000"/>
            <a:ext cx="2819400" cy="4572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prstClr val="white">
                    <a:lumMod val="85000"/>
                  </a:prstClr>
                </a:solidFill>
              </a:rPr>
              <a:t>Type username here</a:t>
            </a:r>
            <a:endParaRPr lang="en-US" b="1" dirty="0">
              <a:solidFill>
                <a:prstClr val="white">
                  <a:lumMod val="85000"/>
                </a:prstClr>
              </a:solidFill>
            </a:endParaRPr>
          </a:p>
        </p:txBody>
      </p:sp>
      <p:sp>
        <p:nvSpPr>
          <p:cNvPr id="19" name="TextBox 18"/>
          <p:cNvSpPr txBox="1"/>
          <p:nvPr/>
        </p:nvSpPr>
        <p:spPr>
          <a:xfrm>
            <a:off x="2514600" y="2362200"/>
            <a:ext cx="1752600" cy="369332"/>
          </a:xfrm>
          <a:prstGeom prst="rect">
            <a:avLst/>
          </a:prstGeom>
          <a:noFill/>
        </p:spPr>
        <p:txBody>
          <a:bodyPr wrap="square" rtlCol="0">
            <a:spAutoFit/>
          </a:bodyPr>
          <a:lstStyle/>
          <a:p>
            <a:r>
              <a:rPr lang="en-US" dirty="0" smtClean="0">
                <a:solidFill>
                  <a:prstClr val="black"/>
                </a:solidFill>
              </a:rPr>
              <a:t>Result</a:t>
            </a:r>
            <a:endParaRPr lang="en-US" dirty="0">
              <a:solidFill>
                <a:prstClr val="black"/>
              </a:solidFill>
            </a:endParaRPr>
          </a:p>
        </p:txBody>
      </p:sp>
      <p:sp>
        <p:nvSpPr>
          <p:cNvPr id="35" name="Rounded Rectangle 34"/>
          <p:cNvSpPr/>
          <p:nvPr/>
        </p:nvSpPr>
        <p:spPr>
          <a:xfrm>
            <a:off x="7620000" y="3886200"/>
            <a:ext cx="990600" cy="381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Tag</a:t>
            </a:r>
            <a:endParaRPr lang="en-US" sz="2800" b="1" dirty="0">
              <a:solidFill>
                <a:prstClr val="black"/>
              </a:solidFill>
            </a:endParaRPr>
          </a:p>
        </p:txBody>
      </p:sp>
      <p:sp>
        <p:nvSpPr>
          <p:cNvPr id="38" name="TextBox 37"/>
          <p:cNvSpPr txBox="1"/>
          <p:nvPr/>
        </p:nvSpPr>
        <p:spPr>
          <a:xfrm>
            <a:off x="2438400" y="4812268"/>
            <a:ext cx="2971800" cy="369332"/>
          </a:xfrm>
          <a:prstGeom prst="rect">
            <a:avLst/>
          </a:prstGeom>
          <a:noFill/>
        </p:spPr>
        <p:txBody>
          <a:bodyPr wrap="square" rtlCol="0">
            <a:spAutoFit/>
          </a:bodyPr>
          <a:lstStyle/>
          <a:p>
            <a:r>
              <a:rPr lang="en-US" b="1" dirty="0" smtClean="0">
                <a:solidFill>
                  <a:prstClr val="black"/>
                </a:solidFill>
              </a:rPr>
              <a:t>All Tagged Employees</a:t>
            </a:r>
            <a:endParaRPr lang="en-US" b="1" dirty="0">
              <a:solidFill>
                <a:prstClr val="black"/>
              </a:solidFill>
            </a:endParaRPr>
          </a:p>
        </p:txBody>
      </p:sp>
      <p:sp>
        <p:nvSpPr>
          <p:cNvPr id="37" name="TextBox 36"/>
          <p:cNvSpPr txBox="1"/>
          <p:nvPr/>
        </p:nvSpPr>
        <p:spPr>
          <a:xfrm>
            <a:off x="2362200" y="1219201"/>
            <a:ext cx="2819400" cy="461665"/>
          </a:xfrm>
          <a:prstGeom prst="rect">
            <a:avLst/>
          </a:prstGeom>
          <a:noFill/>
        </p:spPr>
        <p:txBody>
          <a:bodyPr wrap="square" rtlCol="0">
            <a:spAutoFit/>
          </a:bodyPr>
          <a:lstStyle/>
          <a:p>
            <a:r>
              <a:rPr lang="en-US" sz="2400" b="1" dirty="0" smtClean="0">
                <a:solidFill>
                  <a:prstClr val="black"/>
                </a:solidFill>
              </a:rPr>
              <a:t>Tag Employee</a:t>
            </a:r>
            <a:endParaRPr lang="en-US" sz="2400" b="1" dirty="0">
              <a:solidFill>
                <a:prstClr val="black"/>
              </a:solidFill>
            </a:endParaRPr>
          </a:p>
        </p:txBody>
      </p:sp>
      <p:cxnSp>
        <p:nvCxnSpPr>
          <p:cNvPr id="40" name="Straight Connector 39"/>
          <p:cNvCxnSpPr/>
          <p:nvPr/>
        </p:nvCxnSpPr>
        <p:spPr>
          <a:xfrm>
            <a:off x="2362200" y="1676400"/>
            <a:ext cx="64008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41" name="TextBox 40"/>
          <p:cNvSpPr txBox="1"/>
          <p:nvPr/>
        </p:nvSpPr>
        <p:spPr>
          <a:xfrm>
            <a:off x="2438400" y="1916668"/>
            <a:ext cx="1905000" cy="369332"/>
          </a:xfrm>
          <a:prstGeom prst="rect">
            <a:avLst/>
          </a:prstGeom>
          <a:noFill/>
        </p:spPr>
        <p:txBody>
          <a:bodyPr wrap="square" rtlCol="0">
            <a:spAutoFit/>
          </a:bodyPr>
          <a:lstStyle/>
          <a:p>
            <a:r>
              <a:rPr lang="en-US" dirty="0" smtClean="0">
                <a:solidFill>
                  <a:prstClr val="black"/>
                </a:solidFill>
              </a:rPr>
              <a:t>Search Employee:</a:t>
            </a:r>
            <a:endParaRPr lang="en-US" dirty="0">
              <a:solidFill>
                <a:prstClr val="black"/>
              </a:solidFill>
            </a:endParaRPr>
          </a:p>
        </p:txBody>
      </p:sp>
      <p:grpSp>
        <p:nvGrpSpPr>
          <p:cNvPr id="2" name="Group 48"/>
          <p:cNvGrpSpPr/>
          <p:nvPr/>
        </p:nvGrpSpPr>
        <p:grpSpPr>
          <a:xfrm>
            <a:off x="2514600" y="2743200"/>
            <a:ext cx="4953000" cy="838200"/>
            <a:chOff x="3124200" y="2895600"/>
            <a:chExt cx="4953000" cy="838200"/>
          </a:xfrm>
        </p:grpSpPr>
        <p:sp>
          <p:nvSpPr>
            <p:cNvPr id="42" name="Rounded Rectangle 41"/>
            <p:cNvSpPr/>
            <p:nvPr/>
          </p:nvSpPr>
          <p:spPr>
            <a:xfrm>
              <a:off x="3124200" y="2895600"/>
              <a:ext cx="4953000" cy="8382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43" name="Rounded Rectangle 42"/>
            <p:cNvSpPr/>
            <p:nvPr/>
          </p:nvSpPr>
          <p:spPr>
            <a:xfrm>
              <a:off x="3200400" y="2971800"/>
              <a:ext cx="9144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Photo</a:t>
              </a:r>
              <a:endParaRPr lang="en-US" sz="2800" b="1" dirty="0">
                <a:solidFill>
                  <a:prstClr val="black"/>
                </a:solidFill>
              </a:endParaRPr>
            </a:p>
          </p:txBody>
        </p:sp>
        <p:sp>
          <p:nvSpPr>
            <p:cNvPr id="44" name="TextBox 43"/>
            <p:cNvSpPr txBox="1"/>
            <p:nvPr/>
          </p:nvSpPr>
          <p:spPr>
            <a:xfrm>
              <a:off x="4191000" y="2983468"/>
              <a:ext cx="3810000" cy="369332"/>
            </a:xfrm>
            <a:prstGeom prst="rect">
              <a:avLst/>
            </a:prstGeom>
            <a:noFill/>
          </p:spPr>
          <p:txBody>
            <a:bodyPr wrap="square" rtlCol="0">
              <a:spAutoFit/>
            </a:bodyPr>
            <a:lstStyle/>
            <a:p>
              <a:r>
                <a:rPr lang="en-US" dirty="0" smtClean="0">
                  <a:solidFill>
                    <a:prstClr val="black"/>
                  </a:solidFill>
                </a:rPr>
                <a:t>Name		Age</a:t>
              </a:r>
              <a:endParaRPr lang="en-US" dirty="0">
                <a:solidFill>
                  <a:prstClr val="black"/>
                </a:solidFill>
              </a:endParaRPr>
            </a:p>
          </p:txBody>
        </p:sp>
        <p:sp>
          <p:nvSpPr>
            <p:cNvPr id="45" name="TextBox 44"/>
            <p:cNvSpPr txBox="1"/>
            <p:nvPr/>
          </p:nvSpPr>
          <p:spPr>
            <a:xfrm>
              <a:off x="4191000" y="3276600"/>
              <a:ext cx="3733800" cy="381000"/>
            </a:xfrm>
            <a:prstGeom prst="rect">
              <a:avLst/>
            </a:prstGeom>
            <a:noFill/>
          </p:spPr>
          <p:txBody>
            <a:bodyPr wrap="square" rtlCol="0">
              <a:spAutoFit/>
            </a:bodyPr>
            <a:lstStyle/>
            <a:p>
              <a:r>
                <a:rPr lang="en-US" dirty="0" smtClean="0">
                  <a:solidFill>
                    <a:prstClr val="black"/>
                  </a:solidFill>
                </a:rPr>
                <a:t>Position		Location</a:t>
              </a:r>
              <a:endParaRPr lang="en-US" dirty="0">
                <a:solidFill>
                  <a:prstClr val="black"/>
                </a:solidFill>
              </a:endParaRPr>
            </a:p>
          </p:txBody>
        </p:sp>
      </p:grpSp>
      <p:sp>
        <p:nvSpPr>
          <p:cNvPr id="47" name="Rounded Rectangle 46"/>
          <p:cNvSpPr/>
          <p:nvPr/>
        </p:nvSpPr>
        <p:spPr>
          <a:xfrm>
            <a:off x="7620000" y="3048000"/>
            <a:ext cx="990600" cy="381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Tag</a:t>
            </a:r>
            <a:endParaRPr lang="en-US" sz="2800" b="1" dirty="0">
              <a:solidFill>
                <a:prstClr val="black"/>
              </a:solidFill>
            </a:endParaRPr>
          </a:p>
        </p:txBody>
      </p:sp>
      <p:grpSp>
        <p:nvGrpSpPr>
          <p:cNvPr id="3" name="Group 49"/>
          <p:cNvGrpSpPr/>
          <p:nvPr/>
        </p:nvGrpSpPr>
        <p:grpSpPr>
          <a:xfrm>
            <a:off x="2514600" y="3733800"/>
            <a:ext cx="4953000" cy="838200"/>
            <a:chOff x="3124200" y="2895600"/>
            <a:chExt cx="4953000" cy="838200"/>
          </a:xfrm>
        </p:grpSpPr>
        <p:sp>
          <p:nvSpPr>
            <p:cNvPr id="51" name="Rounded Rectangle 50"/>
            <p:cNvSpPr/>
            <p:nvPr/>
          </p:nvSpPr>
          <p:spPr>
            <a:xfrm>
              <a:off x="3124200" y="2895600"/>
              <a:ext cx="4953000" cy="8382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52" name="Rounded Rectangle 51"/>
            <p:cNvSpPr/>
            <p:nvPr/>
          </p:nvSpPr>
          <p:spPr>
            <a:xfrm>
              <a:off x="3200400" y="2971800"/>
              <a:ext cx="9144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Photo</a:t>
              </a:r>
              <a:endParaRPr lang="en-US" sz="2800" b="1" dirty="0">
                <a:solidFill>
                  <a:prstClr val="black"/>
                </a:solidFill>
              </a:endParaRPr>
            </a:p>
          </p:txBody>
        </p:sp>
        <p:sp>
          <p:nvSpPr>
            <p:cNvPr id="53" name="TextBox 52"/>
            <p:cNvSpPr txBox="1"/>
            <p:nvPr/>
          </p:nvSpPr>
          <p:spPr>
            <a:xfrm>
              <a:off x="4191000" y="2983468"/>
              <a:ext cx="3810000" cy="369332"/>
            </a:xfrm>
            <a:prstGeom prst="rect">
              <a:avLst/>
            </a:prstGeom>
            <a:noFill/>
          </p:spPr>
          <p:txBody>
            <a:bodyPr wrap="square" rtlCol="0">
              <a:spAutoFit/>
            </a:bodyPr>
            <a:lstStyle/>
            <a:p>
              <a:r>
                <a:rPr lang="en-US" dirty="0" smtClean="0">
                  <a:solidFill>
                    <a:prstClr val="black"/>
                  </a:solidFill>
                </a:rPr>
                <a:t>Name		Age</a:t>
              </a:r>
              <a:endParaRPr lang="en-US" dirty="0">
                <a:solidFill>
                  <a:prstClr val="black"/>
                </a:solidFill>
              </a:endParaRPr>
            </a:p>
          </p:txBody>
        </p:sp>
        <p:sp>
          <p:nvSpPr>
            <p:cNvPr id="55" name="TextBox 54"/>
            <p:cNvSpPr txBox="1"/>
            <p:nvPr/>
          </p:nvSpPr>
          <p:spPr>
            <a:xfrm>
              <a:off x="4191000" y="3276600"/>
              <a:ext cx="3733800" cy="381000"/>
            </a:xfrm>
            <a:prstGeom prst="rect">
              <a:avLst/>
            </a:prstGeom>
            <a:noFill/>
          </p:spPr>
          <p:txBody>
            <a:bodyPr wrap="square" rtlCol="0">
              <a:spAutoFit/>
            </a:bodyPr>
            <a:lstStyle/>
            <a:p>
              <a:r>
                <a:rPr lang="en-US" dirty="0" smtClean="0">
                  <a:solidFill>
                    <a:prstClr val="black"/>
                  </a:solidFill>
                </a:rPr>
                <a:t>Position		Location</a:t>
              </a:r>
              <a:endParaRPr lang="en-US" dirty="0">
                <a:solidFill>
                  <a:prstClr val="black"/>
                </a:solidFill>
              </a:endParaRPr>
            </a:p>
          </p:txBody>
        </p:sp>
      </p:grpSp>
      <p:cxnSp>
        <p:nvCxnSpPr>
          <p:cNvPr id="57" name="Straight Connector 56"/>
          <p:cNvCxnSpPr/>
          <p:nvPr/>
        </p:nvCxnSpPr>
        <p:spPr>
          <a:xfrm>
            <a:off x="2438400" y="47244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grpSp>
        <p:nvGrpSpPr>
          <p:cNvPr id="5" name="Group 73"/>
          <p:cNvGrpSpPr/>
          <p:nvPr/>
        </p:nvGrpSpPr>
        <p:grpSpPr>
          <a:xfrm>
            <a:off x="2819400" y="5181600"/>
            <a:ext cx="2057400" cy="762000"/>
            <a:chOff x="2514600" y="5181600"/>
            <a:chExt cx="2057400" cy="762000"/>
          </a:xfrm>
        </p:grpSpPr>
        <p:sp>
          <p:nvSpPr>
            <p:cNvPr id="56" name="Rounded Rectangle 55"/>
            <p:cNvSpPr/>
            <p:nvPr/>
          </p:nvSpPr>
          <p:spPr>
            <a:xfrm>
              <a:off x="2514600" y="5181600"/>
              <a:ext cx="17526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b="1" dirty="0">
                <a:solidFill>
                  <a:prstClr val="white">
                    <a:lumMod val="85000"/>
                  </a:prstClr>
                </a:solidFill>
              </a:endParaRPr>
            </a:p>
          </p:txBody>
        </p:sp>
        <p:sp>
          <p:nvSpPr>
            <p:cNvPr id="26" name="Rounded Rectangle 25"/>
            <p:cNvSpPr/>
            <p:nvPr/>
          </p:nvSpPr>
          <p:spPr>
            <a:xfrm>
              <a:off x="2590800" y="5257800"/>
              <a:ext cx="762000" cy="6096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prstClr val="black"/>
                  </a:solidFill>
                </a:rPr>
                <a:t>Photo</a:t>
              </a:r>
              <a:endParaRPr lang="en-US" sz="2000" b="1" dirty="0">
                <a:solidFill>
                  <a:prstClr val="black"/>
                </a:solidFill>
              </a:endParaRPr>
            </a:p>
          </p:txBody>
        </p:sp>
        <p:sp>
          <p:nvSpPr>
            <p:cNvPr id="27" name="TextBox 26"/>
            <p:cNvSpPr txBox="1"/>
            <p:nvPr/>
          </p:nvSpPr>
          <p:spPr>
            <a:xfrm>
              <a:off x="3352800" y="5254823"/>
              <a:ext cx="1219200" cy="307777"/>
            </a:xfrm>
            <a:prstGeom prst="rect">
              <a:avLst/>
            </a:prstGeom>
            <a:noFill/>
          </p:spPr>
          <p:txBody>
            <a:bodyPr wrap="square" rtlCol="0">
              <a:spAutoFit/>
            </a:bodyPr>
            <a:lstStyle/>
            <a:p>
              <a:r>
                <a:rPr lang="en-US" sz="1400" dirty="0" smtClean="0">
                  <a:solidFill>
                    <a:prstClr val="black"/>
                  </a:solidFill>
                </a:rPr>
                <a:t>Name</a:t>
              </a:r>
              <a:endParaRPr lang="en-US" sz="1400" dirty="0">
                <a:solidFill>
                  <a:prstClr val="black"/>
                </a:solidFill>
              </a:endParaRPr>
            </a:p>
          </p:txBody>
        </p:sp>
        <p:sp>
          <p:nvSpPr>
            <p:cNvPr id="28" name="TextBox 27"/>
            <p:cNvSpPr txBox="1"/>
            <p:nvPr/>
          </p:nvSpPr>
          <p:spPr>
            <a:xfrm>
              <a:off x="3352800" y="5486400"/>
              <a:ext cx="1219200" cy="307777"/>
            </a:xfrm>
            <a:prstGeom prst="rect">
              <a:avLst/>
            </a:prstGeom>
            <a:noFill/>
          </p:spPr>
          <p:txBody>
            <a:bodyPr wrap="square" rtlCol="0">
              <a:spAutoFit/>
            </a:bodyPr>
            <a:lstStyle/>
            <a:p>
              <a:r>
                <a:rPr lang="en-US" sz="1400" dirty="0" smtClean="0">
                  <a:solidFill>
                    <a:prstClr val="black"/>
                  </a:solidFill>
                </a:rPr>
                <a:t>Position</a:t>
              </a:r>
              <a:endParaRPr lang="en-US" dirty="0">
                <a:solidFill>
                  <a:prstClr val="black"/>
                </a:solidFill>
              </a:endParaRPr>
            </a:p>
          </p:txBody>
        </p:sp>
        <p:sp>
          <p:nvSpPr>
            <p:cNvPr id="72" name="Multiply 71"/>
            <p:cNvSpPr/>
            <p:nvPr/>
          </p:nvSpPr>
          <p:spPr>
            <a:xfrm>
              <a:off x="4008120" y="5227320"/>
              <a:ext cx="182880" cy="18288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7" name="Group 74"/>
          <p:cNvGrpSpPr/>
          <p:nvPr/>
        </p:nvGrpSpPr>
        <p:grpSpPr>
          <a:xfrm>
            <a:off x="2819400" y="6019800"/>
            <a:ext cx="2057400" cy="762000"/>
            <a:chOff x="2514600" y="5181600"/>
            <a:chExt cx="2057400" cy="762000"/>
          </a:xfrm>
        </p:grpSpPr>
        <p:sp>
          <p:nvSpPr>
            <p:cNvPr id="76" name="Rounded Rectangle 75"/>
            <p:cNvSpPr/>
            <p:nvPr/>
          </p:nvSpPr>
          <p:spPr>
            <a:xfrm>
              <a:off x="2514600" y="5181600"/>
              <a:ext cx="17526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b="1" dirty="0">
                <a:solidFill>
                  <a:prstClr val="white">
                    <a:lumMod val="85000"/>
                  </a:prstClr>
                </a:solidFill>
              </a:endParaRPr>
            </a:p>
          </p:txBody>
        </p:sp>
        <p:sp>
          <p:nvSpPr>
            <p:cNvPr id="77" name="Rounded Rectangle 76"/>
            <p:cNvSpPr/>
            <p:nvPr/>
          </p:nvSpPr>
          <p:spPr>
            <a:xfrm>
              <a:off x="2590800" y="5257800"/>
              <a:ext cx="762000" cy="6096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prstClr val="black"/>
                  </a:solidFill>
                </a:rPr>
                <a:t>Photo</a:t>
              </a:r>
              <a:endParaRPr lang="en-US" sz="2000" b="1" dirty="0">
                <a:solidFill>
                  <a:prstClr val="black"/>
                </a:solidFill>
              </a:endParaRPr>
            </a:p>
          </p:txBody>
        </p:sp>
        <p:sp>
          <p:nvSpPr>
            <p:cNvPr id="78" name="TextBox 77"/>
            <p:cNvSpPr txBox="1"/>
            <p:nvPr/>
          </p:nvSpPr>
          <p:spPr>
            <a:xfrm>
              <a:off x="3352800" y="5254823"/>
              <a:ext cx="1219200" cy="307777"/>
            </a:xfrm>
            <a:prstGeom prst="rect">
              <a:avLst/>
            </a:prstGeom>
            <a:noFill/>
          </p:spPr>
          <p:txBody>
            <a:bodyPr wrap="square" rtlCol="0">
              <a:spAutoFit/>
            </a:bodyPr>
            <a:lstStyle/>
            <a:p>
              <a:r>
                <a:rPr lang="en-US" sz="1400" dirty="0" smtClean="0">
                  <a:solidFill>
                    <a:prstClr val="black"/>
                  </a:solidFill>
                </a:rPr>
                <a:t>Name</a:t>
              </a:r>
              <a:endParaRPr lang="en-US" sz="1400" dirty="0">
                <a:solidFill>
                  <a:prstClr val="black"/>
                </a:solidFill>
              </a:endParaRPr>
            </a:p>
          </p:txBody>
        </p:sp>
        <p:sp>
          <p:nvSpPr>
            <p:cNvPr id="79" name="TextBox 78"/>
            <p:cNvSpPr txBox="1"/>
            <p:nvPr/>
          </p:nvSpPr>
          <p:spPr>
            <a:xfrm>
              <a:off x="3352800" y="5486400"/>
              <a:ext cx="1219200" cy="307777"/>
            </a:xfrm>
            <a:prstGeom prst="rect">
              <a:avLst/>
            </a:prstGeom>
            <a:noFill/>
          </p:spPr>
          <p:txBody>
            <a:bodyPr wrap="square" rtlCol="0">
              <a:spAutoFit/>
            </a:bodyPr>
            <a:lstStyle/>
            <a:p>
              <a:r>
                <a:rPr lang="en-US" sz="1400" dirty="0" smtClean="0">
                  <a:solidFill>
                    <a:prstClr val="black"/>
                  </a:solidFill>
                </a:rPr>
                <a:t>Position</a:t>
              </a:r>
              <a:endParaRPr lang="en-US" dirty="0">
                <a:solidFill>
                  <a:prstClr val="black"/>
                </a:solidFill>
              </a:endParaRPr>
            </a:p>
          </p:txBody>
        </p:sp>
        <p:sp>
          <p:nvSpPr>
            <p:cNvPr id="80" name="Multiply 79"/>
            <p:cNvSpPr/>
            <p:nvPr/>
          </p:nvSpPr>
          <p:spPr>
            <a:xfrm>
              <a:off x="4008120" y="5227320"/>
              <a:ext cx="182880" cy="18288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8" name="Group 80"/>
          <p:cNvGrpSpPr/>
          <p:nvPr/>
        </p:nvGrpSpPr>
        <p:grpSpPr>
          <a:xfrm>
            <a:off x="4724400" y="5181600"/>
            <a:ext cx="2057400" cy="762000"/>
            <a:chOff x="2514600" y="5181600"/>
            <a:chExt cx="2057400" cy="762000"/>
          </a:xfrm>
        </p:grpSpPr>
        <p:sp>
          <p:nvSpPr>
            <p:cNvPr id="85" name="Rounded Rectangle 84"/>
            <p:cNvSpPr/>
            <p:nvPr/>
          </p:nvSpPr>
          <p:spPr>
            <a:xfrm>
              <a:off x="2514600" y="5181600"/>
              <a:ext cx="17526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b="1" dirty="0">
                <a:solidFill>
                  <a:prstClr val="white">
                    <a:lumMod val="85000"/>
                  </a:prstClr>
                </a:solidFill>
              </a:endParaRPr>
            </a:p>
          </p:txBody>
        </p:sp>
        <p:sp>
          <p:nvSpPr>
            <p:cNvPr id="86" name="Rounded Rectangle 85"/>
            <p:cNvSpPr/>
            <p:nvPr/>
          </p:nvSpPr>
          <p:spPr>
            <a:xfrm>
              <a:off x="2590800" y="5257800"/>
              <a:ext cx="762000" cy="6096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prstClr val="black"/>
                  </a:solidFill>
                </a:rPr>
                <a:t>Photo</a:t>
              </a:r>
              <a:endParaRPr lang="en-US" sz="2000" b="1" dirty="0">
                <a:solidFill>
                  <a:prstClr val="black"/>
                </a:solidFill>
              </a:endParaRPr>
            </a:p>
          </p:txBody>
        </p:sp>
        <p:sp>
          <p:nvSpPr>
            <p:cNvPr id="88" name="TextBox 87"/>
            <p:cNvSpPr txBox="1"/>
            <p:nvPr/>
          </p:nvSpPr>
          <p:spPr>
            <a:xfrm>
              <a:off x="3352800" y="5254823"/>
              <a:ext cx="1219200" cy="307777"/>
            </a:xfrm>
            <a:prstGeom prst="rect">
              <a:avLst/>
            </a:prstGeom>
            <a:noFill/>
          </p:spPr>
          <p:txBody>
            <a:bodyPr wrap="square" rtlCol="0">
              <a:spAutoFit/>
            </a:bodyPr>
            <a:lstStyle/>
            <a:p>
              <a:r>
                <a:rPr lang="en-US" sz="1400" dirty="0" smtClean="0">
                  <a:solidFill>
                    <a:prstClr val="black"/>
                  </a:solidFill>
                </a:rPr>
                <a:t>Name</a:t>
              </a:r>
              <a:endParaRPr lang="en-US" sz="1400" dirty="0">
                <a:solidFill>
                  <a:prstClr val="black"/>
                </a:solidFill>
              </a:endParaRPr>
            </a:p>
          </p:txBody>
        </p:sp>
        <p:sp>
          <p:nvSpPr>
            <p:cNvPr id="89" name="TextBox 88"/>
            <p:cNvSpPr txBox="1"/>
            <p:nvPr/>
          </p:nvSpPr>
          <p:spPr>
            <a:xfrm>
              <a:off x="3352800" y="5486400"/>
              <a:ext cx="1219200" cy="307777"/>
            </a:xfrm>
            <a:prstGeom prst="rect">
              <a:avLst/>
            </a:prstGeom>
            <a:noFill/>
          </p:spPr>
          <p:txBody>
            <a:bodyPr wrap="square" rtlCol="0">
              <a:spAutoFit/>
            </a:bodyPr>
            <a:lstStyle/>
            <a:p>
              <a:r>
                <a:rPr lang="en-US" sz="1400" dirty="0" smtClean="0">
                  <a:solidFill>
                    <a:prstClr val="black"/>
                  </a:solidFill>
                </a:rPr>
                <a:t>Position</a:t>
              </a:r>
              <a:endParaRPr lang="en-US" dirty="0">
                <a:solidFill>
                  <a:prstClr val="black"/>
                </a:solidFill>
              </a:endParaRPr>
            </a:p>
          </p:txBody>
        </p:sp>
        <p:sp>
          <p:nvSpPr>
            <p:cNvPr id="90" name="Multiply 89"/>
            <p:cNvSpPr/>
            <p:nvPr/>
          </p:nvSpPr>
          <p:spPr>
            <a:xfrm>
              <a:off x="4008120" y="5227320"/>
              <a:ext cx="182880" cy="18288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 name="Group 90"/>
          <p:cNvGrpSpPr/>
          <p:nvPr/>
        </p:nvGrpSpPr>
        <p:grpSpPr>
          <a:xfrm>
            <a:off x="4724400" y="6019800"/>
            <a:ext cx="2057400" cy="762000"/>
            <a:chOff x="2514600" y="5181600"/>
            <a:chExt cx="2057400" cy="762000"/>
          </a:xfrm>
        </p:grpSpPr>
        <p:sp>
          <p:nvSpPr>
            <p:cNvPr id="92" name="Rounded Rectangle 91"/>
            <p:cNvSpPr/>
            <p:nvPr/>
          </p:nvSpPr>
          <p:spPr>
            <a:xfrm>
              <a:off x="2514600" y="5181600"/>
              <a:ext cx="17526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b="1" dirty="0">
                <a:solidFill>
                  <a:prstClr val="white">
                    <a:lumMod val="85000"/>
                  </a:prstClr>
                </a:solidFill>
              </a:endParaRPr>
            </a:p>
          </p:txBody>
        </p:sp>
        <p:sp>
          <p:nvSpPr>
            <p:cNvPr id="94" name="Rounded Rectangle 93"/>
            <p:cNvSpPr/>
            <p:nvPr/>
          </p:nvSpPr>
          <p:spPr>
            <a:xfrm>
              <a:off x="2590800" y="5257800"/>
              <a:ext cx="762000" cy="6096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prstClr val="black"/>
                  </a:solidFill>
                </a:rPr>
                <a:t>Photo</a:t>
              </a:r>
              <a:endParaRPr lang="en-US" sz="2000" b="1" dirty="0">
                <a:solidFill>
                  <a:prstClr val="black"/>
                </a:solidFill>
              </a:endParaRPr>
            </a:p>
          </p:txBody>
        </p:sp>
        <p:sp>
          <p:nvSpPr>
            <p:cNvPr id="95" name="TextBox 94"/>
            <p:cNvSpPr txBox="1"/>
            <p:nvPr/>
          </p:nvSpPr>
          <p:spPr>
            <a:xfrm>
              <a:off x="3352800" y="5254823"/>
              <a:ext cx="1219200" cy="307777"/>
            </a:xfrm>
            <a:prstGeom prst="rect">
              <a:avLst/>
            </a:prstGeom>
            <a:noFill/>
          </p:spPr>
          <p:txBody>
            <a:bodyPr wrap="square" rtlCol="0">
              <a:spAutoFit/>
            </a:bodyPr>
            <a:lstStyle/>
            <a:p>
              <a:r>
                <a:rPr lang="en-US" sz="1400" dirty="0" smtClean="0">
                  <a:solidFill>
                    <a:prstClr val="black"/>
                  </a:solidFill>
                </a:rPr>
                <a:t>Name</a:t>
              </a:r>
              <a:endParaRPr lang="en-US" sz="1400" dirty="0">
                <a:solidFill>
                  <a:prstClr val="black"/>
                </a:solidFill>
              </a:endParaRPr>
            </a:p>
          </p:txBody>
        </p:sp>
        <p:sp>
          <p:nvSpPr>
            <p:cNvPr id="96" name="TextBox 95"/>
            <p:cNvSpPr txBox="1"/>
            <p:nvPr/>
          </p:nvSpPr>
          <p:spPr>
            <a:xfrm>
              <a:off x="3352800" y="5486400"/>
              <a:ext cx="1219200" cy="307777"/>
            </a:xfrm>
            <a:prstGeom prst="rect">
              <a:avLst/>
            </a:prstGeom>
            <a:noFill/>
          </p:spPr>
          <p:txBody>
            <a:bodyPr wrap="square" rtlCol="0">
              <a:spAutoFit/>
            </a:bodyPr>
            <a:lstStyle/>
            <a:p>
              <a:r>
                <a:rPr lang="en-US" sz="1400" dirty="0" smtClean="0">
                  <a:solidFill>
                    <a:prstClr val="black"/>
                  </a:solidFill>
                </a:rPr>
                <a:t>Position</a:t>
              </a:r>
              <a:endParaRPr lang="en-US" dirty="0">
                <a:solidFill>
                  <a:prstClr val="black"/>
                </a:solidFill>
              </a:endParaRPr>
            </a:p>
          </p:txBody>
        </p:sp>
        <p:sp>
          <p:nvSpPr>
            <p:cNvPr id="97" name="Multiply 96"/>
            <p:cNvSpPr/>
            <p:nvPr/>
          </p:nvSpPr>
          <p:spPr>
            <a:xfrm>
              <a:off x="4008120" y="5227320"/>
              <a:ext cx="182880" cy="18288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10" name="Group 97"/>
          <p:cNvGrpSpPr/>
          <p:nvPr/>
        </p:nvGrpSpPr>
        <p:grpSpPr>
          <a:xfrm>
            <a:off x="6629400" y="5181600"/>
            <a:ext cx="2057400" cy="762000"/>
            <a:chOff x="2514600" y="5181600"/>
            <a:chExt cx="2057400" cy="762000"/>
          </a:xfrm>
        </p:grpSpPr>
        <p:sp>
          <p:nvSpPr>
            <p:cNvPr id="99" name="Rounded Rectangle 98"/>
            <p:cNvSpPr/>
            <p:nvPr/>
          </p:nvSpPr>
          <p:spPr>
            <a:xfrm>
              <a:off x="2514600" y="5181600"/>
              <a:ext cx="17526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b="1" dirty="0">
                <a:solidFill>
                  <a:prstClr val="white">
                    <a:lumMod val="85000"/>
                  </a:prstClr>
                </a:solidFill>
              </a:endParaRPr>
            </a:p>
          </p:txBody>
        </p:sp>
        <p:sp>
          <p:nvSpPr>
            <p:cNvPr id="100" name="Rounded Rectangle 99"/>
            <p:cNvSpPr/>
            <p:nvPr/>
          </p:nvSpPr>
          <p:spPr>
            <a:xfrm>
              <a:off x="2590800" y="5257800"/>
              <a:ext cx="762000" cy="6096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prstClr val="black"/>
                  </a:solidFill>
                </a:rPr>
                <a:t>Photo</a:t>
              </a:r>
              <a:endParaRPr lang="en-US" sz="2000" b="1" dirty="0">
                <a:solidFill>
                  <a:prstClr val="black"/>
                </a:solidFill>
              </a:endParaRPr>
            </a:p>
          </p:txBody>
        </p:sp>
        <p:sp>
          <p:nvSpPr>
            <p:cNvPr id="104" name="TextBox 103"/>
            <p:cNvSpPr txBox="1"/>
            <p:nvPr/>
          </p:nvSpPr>
          <p:spPr>
            <a:xfrm>
              <a:off x="3352800" y="5254823"/>
              <a:ext cx="1219200" cy="307777"/>
            </a:xfrm>
            <a:prstGeom prst="rect">
              <a:avLst/>
            </a:prstGeom>
            <a:noFill/>
          </p:spPr>
          <p:txBody>
            <a:bodyPr wrap="square" rtlCol="0">
              <a:spAutoFit/>
            </a:bodyPr>
            <a:lstStyle/>
            <a:p>
              <a:r>
                <a:rPr lang="en-US" sz="1400" dirty="0" smtClean="0">
                  <a:solidFill>
                    <a:prstClr val="black"/>
                  </a:solidFill>
                </a:rPr>
                <a:t>Name</a:t>
              </a:r>
              <a:endParaRPr lang="en-US" sz="1400" dirty="0">
                <a:solidFill>
                  <a:prstClr val="black"/>
                </a:solidFill>
              </a:endParaRPr>
            </a:p>
          </p:txBody>
        </p:sp>
        <p:sp>
          <p:nvSpPr>
            <p:cNvPr id="105" name="TextBox 104"/>
            <p:cNvSpPr txBox="1"/>
            <p:nvPr/>
          </p:nvSpPr>
          <p:spPr>
            <a:xfrm>
              <a:off x="3352800" y="5486400"/>
              <a:ext cx="1219200" cy="307777"/>
            </a:xfrm>
            <a:prstGeom prst="rect">
              <a:avLst/>
            </a:prstGeom>
            <a:noFill/>
          </p:spPr>
          <p:txBody>
            <a:bodyPr wrap="square" rtlCol="0">
              <a:spAutoFit/>
            </a:bodyPr>
            <a:lstStyle/>
            <a:p>
              <a:r>
                <a:rPr lang="en-US" sz="1400" dirty="0" smtClean="0">
                  <a:solidFill>
                    <a:prstClr val="black"/>
                  </a:solidFill>
                </a:rPr>
                <a:t>Position</a:t>
              </a:r>
              <a:endParaRPr lang="en-US" dirty="0">
                <a:solidFill>
                  <a:prstClr val="black"/>
                </a:solidFill>
              </a:endParaRPr>
            </a:p>
          </p:txBody>
        </p:sp>
        <p:sp>
          <p:nvSpPr>
            <p:cNvPr id="106" name="Multiply 105"/>
            <p:cNvSpPr/>
            <p:nvPr/>
          </p:nvSpPr>
          <p:spPr>
            <a:xfrm>
              <a:off x="4008120" y="5227320"/>
              <a:ext cx="182880" cy="18288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11" name="Group 106"/>
          <p:cNvGrpSpPr/>
          <p:nvPr/>
        </p:nvGrpSpPr>
        <p:grpSpPr>
          <a:xfrm>
            <a:off x="6629400" y="6019800"/>
            <a:ext cx="2057400" cy="762000"/>
            <a:chOff x="2514600" y="5181600"/>
            <a:chExt cx="2057400" cy="762000"/>
          </a:xfrm>
        </p:grpSpPr>
        <p:sp>
          <p:nvSpPr>
            <p:cNvPr id="108" name="Rounded Rectangle 107"/>
            <p:cNvSpPr/>
            <p:nvPr/>
          </p:nvSpPr>
          <p:spPr>
            <a:xfrm>
              <a:off x="2514600" y="5181600"/>
              <a:ext cx="17526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b="1" dirty="0">
                <a:solidFill>
                  <a:prstClr val="white">
                    <a:lumMod val="85000"/>
                  </a:prstClr>
                </a:solidFill>
              </a:endParaRPr>
            </a:p>
          </p:txBody>
        </p:sp>
        <p:sp>
          <p:nvSpPr>
            <p:cNvPr id="109" name="Rounded Rectangle 108"/>
            <p:cNvSpPr/>
            <p:nvPr/>
          </p:nvSpPr>
          <p:spPr>
            <a:xfrm>
              <a:off x="2590800" y="5257800"/>
              <a:ext cx="762000" cy="6096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smtClean="0">
                  <a:solidFill>
                    <a:prstClr val="black"/>
                  </a:solidFill>
                </a:rPr>
                <a:t>Photo</a:t>
              </a:r>
              <a:endParaRPr lang="en-US" sz="2000" b="1" dirty="0">
                <a:solidFill>
                  <a:prstClr val="black"/>
                </a:solidFill>
              </a:endParaRPr>
            </a:p>
          </p:txBody>
        </p:sp>
        <p:sp>
          <p:nvSpPr>
            <p:cNvPr id="110" name="TextBox 109"/>
            <p:cNvSpPr txBox="1"/>
            <p:nvPr/>
          </p:nvSpPr>
          <p:spPr>
            <a:xfrm>
              <a:off x="3352800" y="5254823"/>
              <a:ext cx="1219200" cy="307777"/>
            </a:xfrm>
            <a:prstGeom prst="rect">
              <a:avLst/>
            </a:prstGeom>
            <a:noFill/>
          </p:spPr>
          <p:txBody>
            <a:bodyPr wrap="square" rtlCol="0">
              <a:spAutoFit/>
            </a:bodyPr>
            <a:lstStyle/>
            <a:p>
              <a:r>
                <a:rPr lang="en-US" sz="1400" dirty="0" smtClean="0">
                  <a:solidFill>
                    <a:prstClr val="black"/>
                  </a:solidFill>
                </a:rPr>
                <a:t>Name</a:t>
              </a:r>
              <a:endParaRPr lang="en-US" sz="1400" dirty="0">
                <a:solidFill>
                  <a:prstClr val="black"/>
                </a:solidFill>
              </a:endParaRPr>
            </a:p>
          </p:txBody>
        </p:sp>
        <p:sp>
          <p:nvSpPr>
            <p:cNvPr id="111" name="TextBox 110"/>
            <p:cNvSpPr txBox="1"/>
            <p:nvPr/>
          </p:nvSpPr>
          <p:spPr>
            <a:xfrm>
              <a:off x="3352800" y="5486400"/>
              <a:ext cx="1219200" cy="307777"/>
            </a:xfrm>
            <a:prstGeom prst="rect">
              <a:avLst/>
            </a:prstGeom>
            <a:noFill/>
          </p:spPr>
          <p:txBody>
            <a:bodyPr wrap="square" rtlCol="0">
              <a:spAutoFit/>
            </a:bodyPr>
            <a:lstStyle/>
            <a:p>
              <a:r>
                <a:rPr lang="en-US" sz="1400" dirty="0" smtClean="0">
                  <a:solidFill>
                    <a:prstClr val="black"/>
                  </a:solidFill>
                </a:rPr>
                <a:t>Position</a:t>
              </a:r>
              <a:endParaRPr lang="en-US" dirty="0">
                <a:solidFill>
                  <a:prstClr val="black"/>
                </a:solidFill>
              </a:endParaRPr>
            </a:p>
          </p:txBody>
        </p:sp>
        <p:sp>
          <p:nvSpPr>
            <p:cNvPr id="112" name="Multiply 111"/>
            <p:cNvSpPr/>
            <p:nvPr/>
          </p:nvSpPr>
          <p:spPr>
            <a:xfrm>
              <a:off x="4008120" y="5227320"/>
              <a:ext cx="182880" cy="18288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13" name="TextBox 112"/>
          <p:cNvSpPr txBox="1"/>
          <p:nvPr/>
        </p:nvSpPr>
        <p:spPr>
          <a:xfrm>
            <a:off x="7620000" y="2438400"/>
            <a:ext cx="914400" cy="276999"/>
          </a:xfrm>
          <a:prstGeom prst="rect">
            <a:avLst/>
          </a:prstGeom>
          <a:noFill/>
        </p:spPr>
        <p:txBody>
          <a:bodyPr wrap="square" rtlCol="0">
            <a:spAutoFit/>
          </a:bodyPr>
          <a:lstStyle/>
          <a:p>
            <a:r>
              <a:rPr lang="en-US" sz="1200" b="1" dirty="0">
                <a:solidFill>
                  <a:prstClr val="black"/>
                </a:solidFill>
              </a:rPr>
              <a:t>Show All</a:t>
            </a:r>
          </a:p>
        </p:txBody>
      </p:sp>
      <p:sp>
        <p:nvSpPr>
          <p:cNvPr id="114" name="TextBox 113"/>
          <p:cNvSpPr txBox="1"/>
          <p:nvPr/>
        </p:nvSpPr>
        <p:spPr>
          <a:xfrm>
            <a:off x="7696200" y="4828401"/>
            <a:ext cx="914400" cy="276999"/>
          </a:xfrm>
          <a:prstGeom prst="rect">
            <a:avLst/>
          </a:prstGeom>
          <a:noFill/>
        </p:spPr>
        <p:txBody>
          <a:bodyPr wrap="square" rtlCol="0">
            <a:spAutoFit/>
          </a:bodyPr>
          <a:lstStyle/>
          <a:p>
            <a:r>
              <a:rPr lang="en-US" sz="1200" b="1" dirty="0">
                <a:solidFill>
                  <a:prstClr val="black"/>
                </a:solidFill>
              </a:rPr>
              <a:t>Show All</a:t>
            </a:r>
          </a:p>
        </p:txBody>
      </p:sp>
    </p:spTree>
    <p:extLst>
      <p:ext uri="{BB962C8B-B14F-4D97-AF65-F5344CB8AC3E}">
        <p14:creationId xmlns="" xmlns:p14="http://schemas.microsoft.com/office/powerpoint/2010/main" val="17669012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Company</a:t>
            </a:r>
            <a:endParaRPr lang="en-US" sz="1600" dirty="0">
              <a:solidFill>
                <a:prstClr val="black"/>
              </a:solidFill>
            </a:endParaRPr>
          </a:p>
        </p:txBody>
      </p:sp>
      <p:sp>
        <p:nvSpPr>
          <p:cNvPr id="68" name="Rounded Rectangle 67"/>
          <p:cNvSpPr/>
          <p:nvPr/>
        </p:nvSpPr>
        <p:spPr>
          <a:xfrm>
            <a:off x="152400" y="1371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209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886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3048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724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 name="Rounded Rectangle 32"/>
          <p:cNvSpPr/>
          <p:nvPr/>
        </p:nvSpPr>
        <p:spPr>
          <a:xfrm>
            <a:off x="2590800" y="2198132"/>
            <a:ext cx="4953000" cy="1611868"/>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34" name="TextBox 33"/>
          <p:cNvSpPr txBox="1"/>
          <p:nvPr/>
        </p:nvSpPr>
        <p:spPr>
          <a:xfrm>
            <a:off x="2362200" y="1764268"/>
            <a:ext cx="1752600" cy="369332"/>
          </a:xfrm>
          <a:prstGeom prst="rect">
            <a:avLst/>
          </a:prstGeom>
          <a:noFill/>
        </p:spPr>
        <p:txBody>
          <a:bodyPr wrap="square" rtlCol="0">
            <a:spAutoFit/>
          </a:bodyPr>
          <a:lstStyle/>
          <a:p>
            <a:r>
              <a:rPr lang="en-US" dirty="0" smtClean="0">
                <a:solidFill>
                  <a:prstClr val="black"/>
                </a:solidFill>
              </a:rPr>
              <a:t>Result</a:t>
            </a:r>
            <a:endParaRPr lang="en-US" dirty="0">
              <a:solidFill>
                <a:prstClr val="black"/>
              </a:solidFill>
            </a:endParaRPr>
          </a:p>
        </p:txBody>
      </p:sp>
      <p:sp>
        <p:nvSpPr>
          <p:cNvPr id="37" name="Rounded Rectangle 36"/>
          <p:cNvSpPr/>
          <p:nvPr/>
        </p:nvSpPr>
        <p:spPr>
          <a:xfrm>
            <a:off x="2895600" y="2415064"/>
            <a:ext cx="9144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Photo</a:t>
            </a:r>
            <a:endParaRPr lang="en-US" sz="2800" b="1" dirty="0">
              <a:solidFill>
                <a:prstClr val="black"/>
              </a:solidFill>
            </a:endParaRPr>
          </a:p>
        </p:txBody>
      </p:sp>
      <p:sp>
        <p:nvSpPr>
          <p:cNvPr id="40" name="TextBox 39"/>
          <p:cNvSpPr txBox="1"/>
          <p:nvPr/>
        </p:nvSpPr>
        <p:spPr>
          <a:xfrm>
            <a:off x="4191000" y="2262664"/>
            <a:ext cx="1219200" cy="646331"/>
          </a:xfrm>
          <a:prstGeom prst="rect">
            <a:avLst/>
          </a:prstGeom>
          <a:noFill/>
        </p:spPr>
        <p:txBody>
          <a:bodyPr wrap="square" rtlCol="0">
            <a:spAutoFit/>
          </a:bodyPr>
          <a:lstStyle/>
          <a:p>
            <a:r>
              <a:rPr lang="en-US" dirty="0" smtClean="0">
                <a:solidFill>
                  <a:prstClr val="black"/>
                </a:solidFill>
              </a:rPr>
              <a:t>Company Name</a:t>
            </a:r>
            <a:endParaRPr lang="en-US" dirty="0">
              <a:solidFill>
                <a:prstClr val="black"/>
              </a:solidFill>
            </a:endParaRPr>
          </a:p>
        </p:txBody>
      </p:sp>
      <p:sp>
        <p:nvSpPr>
          <p:cNvPr id="42" name="TextBox 41"/>
          <p:cNvSpPr txBox="1"/>
          <p:nvPr/>
        </p:nvSpPr>
        <p:spPr>
          <a:xfrm>
            <a:off x="4191000" y="2883932"/>
            <a:ext cx="1219200" cy="369332"/>
          </a:xfrm>
          <a:prstGeom prst="rect">
            <a:avLst/>
          </a:prstGeom>
          <a:noFill/>
        </p:spPr>
        <p:txBody>
          <a:bodyPr wrap="square" rtlCol="0">
            <a:spAutoFit/>
          </a:bodyPr>
          <a:lstStyle/>
          <a:p>
            <a:r>
              <a:rPr lang="en-US" dirty="0" smtClean="0">
                <a:solidFill>
                  <a:prstClr val="black"/>
                </a:solidFill>
              </a:rPr>
              <a:t>Industry</a:t>
            </a:r>
            <a:endParaRPr lang="en-US" dirty="0">
              <a:solidFill>
                <a:prstClr val="black"/>
              </a:solidFill>
            </a:endParaRPr>
          </a:p>
        </p:txBody>
      </p:sp>
      <p:sp>
        <p:nvSpPr>
          <p:cNvPr id="43" name="TextBox 42"/>
          <p:cNvSpPr txBox="1"/>
          <p:nvPr/>
        </p:nvSpPr>
        <p:spPr>
          <a:xfrm>
            <a:off x="2362200" y="1219201"/>
            <a:ext cx="2819400" cy="461665"/>
          </a:xfrm>
          <a:prstGeom prst="rect">
            <a:avLst/>
          </a:prstGeom>
          <a:noFill/>
        </p:spPr>
        <p:txBody>
          <a:bodyPr wrap="square" rtlCol="0">
            <a:spAutoFit/>
          </a:bodyPr>
          <a:lstStyle/>
          <a:p>
            <a:r>
              <a:rPr lang="en-US" sz="2400" b="1" dirty="0" smtClean="0">
                <a:solidFill>
                  <a:prstClr val="black"/>
                </a:solidFill>
              </a:rPr>
              <a:t>Company search:</a:t>
            </a:r>
            <a:endParaRPr lang="en-US" sz="2400" b="1" dirty="0">
              <a:solidFill>
                <a:prstClr val="black"/>
              </a:solidFill>
            </a:endParaRPr>
          </a:p>
        </p:txBody>
      </p:sp>
      <p:sp>
        <p:nvSpPr>
          <p:cNvPr id="44" name="TextBox 43"/>
          <p:cNvSpPr txBox="1"/>
          <p:nvPr/>
        </p:nvSpPr>
        <p:spPr>
          <a:xfrm>
            <a:off x="4191000" y="3276601"/>
            <a:ext cx="2590800" cy="369332"/>
          </a:xfrm>
          <a:prstGeom prst="rect">
            <a:avLst/>
          </a:prstGeom>
          <a:noFill/>
        </p:spPr>
        <p:txBody>
          <a:bodyPr wrap="square" rtlCol="0">
            <a:spAutoFit/>
          </a:bodyPr>
          <a:lstStyle/>
          <a:p>
            <a:r>
              <a:rPr lang="en-US" dirty="0" smtClean="0">
                <a:solidFill>
                  <a:prstClr val="black"/>
                </a:solidFill>
              </a:rPr>
              <a:t>Company’s description</a:t>
            </a:r>
            <a:endParaRPr lang="en-US" dirty="0">
              <a:solidFill>
                <a:prstClr val="black"/>
              </a:solidFill>
            </a:endParaRPr>
          </a:p>
        </p:txBody>
      </p:sp>
      <p:sp>
        <p:nvSpPr>
          <p:cNvPr id="45" name="Rounded Rectangle 44"/>
          <p:cNvSpPr/>
          <p:nvPr/>
        </p:nvSpPr>
        <p:spPr>
          <a:xfrm>
            <a:off x="2590800" y="4103132"/>
            <a:ext cx="4953000" cy="1611868"/>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46" name="Rounded Rectangle 45"/>
          <p:cNvSpPr/>
          <p:nvPr/>
        </p:nvSpPr>
        <p:spPr>
          <a:xfrm>
            <a:off x="2895600" y="4331732"/>
            <a:ext cx="9144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Photo</a:t>
            </a:r>
            <a:endParaRPr lang="en-US" sz="2800" b="1" dirty="0">
              <a:solidFill>
                <a:prstClr val="black"/>
              </a:solidFill>
            </a:endParaRPr>
          </a:p>
        </p:txBody>
      </p:sp>
      <p:sp>
        <p:nvSpPr>
          <p:cNvPr id="47" name="TextBox 46"/>
          <p:cNvSpPr txBox="1"/>
          <p:nvPr/>
        </p:nvSpPr>
        <p:spPr>
          <a:xfrm>
            <a:off x="4191000" y="4179332"/>
            <a:ext cx="1219200" cy="646331"/>
          </a:xfrm>
          <a:prstGeom prst="rect">
            <a:avLst/>
          </a:prstGeom>
          <a:noFill/>
        </p:spPr>
        <p:txBody>
          <a:bodyPr wrap="square" rtlCol="0">
            <a:spAutoFit/>
          </a:bodyPr>
          <a:lstStyle/>
          <a:p>
            <a:r>
              <a:rPr lang="en-US" dirty="0" smtClean="0">
                <a:solidFill>
                  <a:prstClr val="black"/>
                </a:solidFill>
              </a:rPr>
              <a:t>Company Name</a:t>
            </a:r>
            <a:endParaRPr lang="en-US" dirty="0">
              <a:solidFill>
                <a:prstClr val="black"/>
              </a:solidFill>
            </a:endParaRPr>
          </a:p>
        </p:txBody>
      </p:sp>
      <p:sp>
        <p:nvSpPr>
          <p:cNvPr id="48" name="TextBox 47"/>
          <p:cNvSpPr txBox="1"/>
          <p:nvPr/>
        </p:nvSpPr>
        <p:spPr>
          <a:xfrm>
            <a:off x="4191000" y="4800600"/>
            <a:ext cx="1219200" cy="369332"/>
          </a:xfrm>
          <a:prstGeom prst="rect">
            <a:avLst/>
          </a:prstGeom>
          <a:noFill/>
        </p:spPr>
        <p:txBody>
          <a:bodyPr wrap="square" rtlCol="0">
            <a:spAutoFit/>
          </a:bodyPr>
          <a:lstStyle/>
          <a:p>
            <a:r>
              <a:rPr lang="en-US" dirty="0" smtClean="0">
                <a:solidFill>
                  <a:prstClr val="black"/>
                </a:solidFill>
              </a:rPr>
              <a:t>Industry</a:t>
            </a:r>
            <a:endParaRPr lang="en-US" dirty="0">
              <a:solidFill>
                <a:prstClr val="black"/>
              </a:solidFill>
            </a:endParaRPr>
          </a:p>
        </p:txBody>
      </p:sp>
      <p:sp>
        <p:nvSpPr>
          <p:cNvPr id="49" name="TextBox 48"/>
          <p:cNvSpPr txBox="1"/>
          <p:nvPr/>
        </p:nvSpPr>
        <p:spPr>
          <a:xfrm>
            <a:off x="4191000" y="5193269"/>
            <a:ext cx="2590800" cy="369332"/>
          </a:xfrm>
          <a:prstGeom prst="rect">
            <a:avLst/>
          </a:prstGeom>
          <a:noFill/>
        </p:spPr>
        <p:txBody>
          <a:bodyPr wrap="square" rtlCol="0">
            <a:spAutoFit/>
          </a:bodyPr>
          <a:lstStyle/>
          <a:p>
            <a:r>
              <a:rPr lang="en-US" dirty="0" smtClean="0">
                <a:solidFill>
                  <a:prstClr val="black"/>
                </a:solidFill>
              </a:rPr>
              <a:t>Company’s description</a:t>
            </a:r>
            <a:endParaRPr lang="en-US" dirty="0">
              <a:solidFill>
                <a:prstClr val="black"/>
              </a:solidFill>
            </a:endParaRPr>
          </a:p>
        </p:txBody>
      </p:sp>
      <p:cxnSp>
        <p:nvCxnSpPr>
          <p:cNvPr id="28" name="Straight Connector 27"/>
          <p:cNvCxnSpPr/>
          <p:nvPr/>
        </p:nvCxnSpPr>
        <p:spPr>
          <a:xfrm>
            <a:off x="2362200" y="1676400"/>
            <a:ext cx="6400800" cy="0"/>
          </a:xfrm>
          <a:prstGeom prst="line">
            <a:avLst/>
          </a:prstGeom>
          <a:ln/>
        </p:spPr>
        <p:style>
          <a:lnRef idx="2">
            <a:schemeClr val="accent5"/>
          </a:lnRef>
          <a:fillRef idx="0">
            <a:schemeClr val="accent5"/>
          </a:fillRef>
          <a:effectRef idx="1">
            <a:schemeClr val="accent5"/>
          </a:effectRef>
          <a:fontRef idx="minor">
            <a:schemeClr val="tx1"/>
          </a:fontRef>
        </p:style>
      </p:cxnSp>
      <p:sp>
        <p:nvSpPr>
          <p:cNvPr id="29" name="TextBox 28"/>
          <p:cNvSpPr txBox="1"/>
          <p:nvPr/>
        </p:nvSpPr>
        <p:spPr>
          <a:xfrm>
            <a:off x="7696200" y="5867400"/>
            <a:ext cx="914400" cy="276999"/>
          </a:xfrm>
          <a:prstGeom prst="rect">
            <a:avLst/>
          </a:prstGeom>
          <a:noFill/>
        </p:spPr>
        <p:txBody>
          <a:bodyPr wrap="square" rtlCol="0">
            <a:spAutoFit/>
          </a:bodyPr>
          <a:lstStyle/>
          <a:p>
            <a:r>
              <a:rPr lang="en-US" sz="1200" b="1" dirty="0">
                <a:solidFill>
                  <a:prstClr val="black"/>
                </a:solidFill>
              </a:rPr>
              <a:t>Show All</a:t>
            </a:r>
          </a:p>
        </p:txBody>
      </p:sp>
    </p:spTree>
    <p:extLst>
      <p:ext uri="{BB962C8B-B14F-4D97-AF65-F5344CB8AC3E}">
        <p14:creationId xmlns="" xmlns:p14="http://schemas.microsoft.com/office/powerpoint/2010/main" val="10547343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Company</a:t>
            </a:r>
            <a:endParaRPr lang="en-US" sz="1600" dirty="0">
              <a:solidFill>
                <a:prstClr val="black"/>
              </a:solidFill>
            </a:endParaRPr>
          </a:p>
        </p:txBody>
      </p:sp>
      <p:sp>
        <p:nvSpPr>
          <p:cNvPr id="68" name="Rounded Rectangle 67"/>
          <p:cNvSpPr/>
          <p:nvPr/>
        </p:nvSpPr>
        <p:spPr>
          <a:xfrm>
            <a:off x="152400" y="1371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209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886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3048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724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 name="TextBox 42"/>
          <p:cNvSpPr txBox="1"/>
          <p:nvPr/>
        </p:nvSpPr>
        <p:spPr>
          <a:xfrm>
            <a:off x="2362200" y="1214735"/>
            <a:ext cx="2819400" cy="461665"/>
          </a:xfrm>
          <a:prstGeom prst="rect">
            <a:avLst/>
          </a:prstGeom>
          <a:noFill/>
        </p:spPr>
        <p:txBody>
          <a:bodyPr wrap="square" rtlCol="0">
            <a:spAutoFit/>
          </a:bodyPr>
          <a:lstStyle/>
          <a:p>
            <a:r>
              <a:rPr lang="en-US" sz="2400" b="1" dirty="0" smtClean="0">
                <a:solidFill>
                  <a:prstClr val="black"/>
                </a:solidFill>
              </a:rPr>
              <a:t>Post Services</a:t>
            </a:r>
            <a:endParaRPr lang="en-US" sz="2400" b="1" dirty="0">
              <a:solidFill>
                <a:prstClr val="black"/>
              </a:solidFill>
            </a:endParaRPr>
          </a:p>
        </p:txBody>
      </p:sp>
      <p:sp>
        <p:nvSpPr>
          <p:cNvPr id="28" name="Rounded Rectangle 27"/>
          <p:cNvSpPr/>
          <p:nvPr/>
        </p:nvSpPr>
        <p:spPr>
          <a:xfrm>
            <a:off x="3429000" y="1828800"/>
            <a:ext cx="3657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prstClr val="black"/>
              </a:solidFill>
            </a:endParaRPr>
          </a:p>
        </p:txBody>
      </p:sp>
      <p:sp>
        <p:nvSpPr>
          <p:cNvPr id="30" name="TextBox 29"/>
          <p:cNvSpPr txBox="1"/>
          <p:nvPr/>
        </p:nvSpPr>
        <p:spPr>
          <a:xfrm>
            <a:off x="2743200" y="1828800"/>
            <a:ext cx="838200" cy="338554"/>
          </a:xfrm>
          <a:prstGeom prst="rect">
            <a:avLst/>
          </a:prstGeom>
          <a:noFill/>
        </p:spPr>
        <p:txBody>
          <a:bodyPr wrap="square" rtlCol="0">
            <a:spAutoFit/>
          </a:bodyPr>
          <a:lstStyle/>
          <a:p>
            <a:r>
              <a:rPr lang="en-US" sz="1600" dirty="0" smtClean="0">
                <a:solidFill>
                  <a:prstClr val="black"/>
                </a:solidFill>
              </a:rPr>
              <a:t>Title</a:t>
            </a:r>
            <a:endParaRPr lang="en-US" sz="1600" dirty="0">
              <a:solidFill>
                <a:prstClr val="black"/>
              </a:solidFill>
            </a:endParaRPr>
          </a:p>
        </p:txBody>
      </p:sp>
      <p:sp>
        <p:nvSpPr>
          <p:cNvPr id="50" name="TextBox 49"/>
          <p:cNvSpPr txBox="1"/>
          <p:nvPr/>
        </p:nvSpPr>
        <p:spPr>
          <a:xfrm>
            <a:off x="2362200" y="2286000"/>
            <a:ext cx="1219200" cy="338554"/>
          </a:xfrm>
          <a:prstGeom prst="rect">
            <a:avLst/>
          </a:prstGeom>
          <a:noFill/>
        </p:spPr>
        <p:txBody>
          <a:bodyPr wrap="square" rtlCol="0">
            <a:spAutoFit/>
          </a:bodyPr>
          <a:lstStyle/>
          <a:p>
            <a:r>
              <a:rPr lang="en-US" sz="1600" dirty="0" smtClean="0">
                <a:solidFill>
                  <a:prstClr val="black"/>
                </a:solidFill>
              </a:rPr>
              <a:t>Industry</a:t>
            </a:r>
            <a:endParaRPr lang="en-US" sz="1600" dirty="0">
              <a:solidFill>
                <a:prstClr val="black"/>
              </a:solidFill>
            </a:endParaRPr>
          </a:p>
        </p:txBody>
      </p:sp>
      <p:sp>
        <p:nvSpPr>
          <p:cNvPr id="51" name="Rounded Rectangle 50"/>
          <p:cNvSpPr/>
          <p:nvPr/>
        </p:nvSpPr>
        <p:spPr>
          <a:xfrm>
            <a:off x="3429000" y="2362199"/>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prstClr val="black"/>
              </a:solidFill>
            </a:endParaRPr>
          </a:p>
        </p:txBody>
      </p:sp>
      <p:sp>
        <p:nvSpPr>
          <p:cNvPr id="52" name="TextBox 51"/>
          <p:cNvSpPr txBox="1"/>
          <p:nvPr/>
        </p:nvSpPr>
        <p:spPr>
          <a:xfrm>
            <a:off x="2362200" y="2743200"/>
            <a:ext cx="1219200" cy="338554"/>
          </a:xfrm>
          <a:prstGeom prst="rect">
            <a:avLst/>
          </a:prstGeom>
          <a:noFill/>
        </p:spPr>
        <p:txBody>
          <a:bodyPr wrap="square" rtlCol="0">
            <a:spAutoFit/>
          </a:bodyPr>
          <a:lstStyle/>
          <a:p>
            <a:r>
              <a:rPr lang="en-US" sz="1600" dirty="0" smtClean="0">
                <a:solidFill>
                  <a:prstClr val="black"/>
                </a:solidFill>
              </a:rPr>
              <a:t>Duration</a:t>
            </a:r>
            <a:endParaRPr lang="en-US" sz="1600" dirty="0">
              <a:solidFill>
                <a:prstClr val="black"/>
              </a:solidFill>
            </a:endParaRPr>
          </a:p>
        </p:txBody>
      </p:sp>
      <p:sp>
        <p:nvSpPr>
          <p:cNvPr id="53" name="Rounded Rectangle 52"/>
          <p:cNvSpPr/>
          <p:nvPr/>
        </p:nvSpPr>
        <p:spPr>
          <a:xfrm>
            <a:off x="4267200" y="2971800"/>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prstClr val="black"/>
              </a:solidFill>
            </a:endParaRPr>
          </a:p>
        </p:txBody>
      </p:sp>
      <p:sp>
        <p:nvSpPr>
          <p:cNvPr id="56" name="Rounded Rectangle 55"/>
          <p:cNvSpPr/>
          <p:nvPr/>
        </p:nvSpPr>
        <p:spPr>
          <a:xfrm>
            <a:off x="6629400" y="2971800"/>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prstClr val="black"/>
              </a:solidFill>
            </a:endParaRPr>
          </a:p>
        </p:txBody>
      </p:sp>
      <p:sp>
        <p:nvSpPr>
          <p:cNvPr id="58" name="TextBox 57"/>
          <p:cNvSpPr txBox="1"/>
          <p:nvPr/>
        </p:nvSpPr>
        <p:spPr>
          <a:xfrm>
            <a:off x="5715000" y="2895600"/>
            <a:ext cx="1219200" cy="338554"/>
          </a:xfrm>
          <a:prstGeom prst="rect">
            <a:avLst/>
          </a:prstGeom>
          <a:noFill/>
        </p:spPr>
        <p:txBody>
          <a:bodyPr wrap="square" rtlCol="0">
            <a:spAutoFit/>
          </a:bodyPr>
          <a:lstStyle/>
          <a:p>
            <a:r>
              <a:rPr lang="en-US" sz="1600" dirty="0" smtClean="0">
                <a:solidFill>
                  <a:prstClr val="black"/>
                </a:solidFill>
              </a:rPr>
              <a:t>End</a:t>
            </a:r>
            <a:endParaRPr lang="en-US" sz="1600" dirty="0">
              <a:solidFill>
                <a:prstClr val="black"/>
              </a:solidFill>
            </a:endParaRPr>
          </a:p>
        </p:txBody>
      </p:sp>
      <p:sp>
        <p:nvSpPr>
          <p:cNvPr id="59" name="TextBox 58"/>
          <p:cNvSpPr txBox="1"/>
          <p:nvPr/>
        </p:nvSpPr>
        <p:spPr>
          <a:xfrm>
            <a:off x="2438400" y="3420071"/>
            <a:ext cx="1219200" cy="338554"/>
          </a:xfrm>
          <a:prstGeom prst="rect">
            <a:avLst/>
          </a:prstGeom>
          <a:noFill/>
        </p:spPr>
        <p:txBody>
          <a:bodyPr wrap="square" rtlCol="0">
            <a:spAutoFit/>
          </a:bodyPr>
          <a:lstStyle/>
          <a:p>
            <a:r>
              <a:rPr lang="en-US" sz="1600" dirty="0">
                <a:solidFill>
                  <a:prstClr val="black"/>
                </a:solidFill>
              </a:rPr>
              <a:t>B</a:t>
            </a:r>
            <a:r>
              <a:rPr lang="en-US" sz="1600" dirty="0" smtClean="0">
                <a:solidFill>
                  <a:prstClr val="black"/>
                </a:solidFill>
              </a:rPr>
              <a:t>udget </a:t>
            </a:r>
            <a:endParaRPr lang="en-US" sz="1600" dirty="0">
              <a:solidFill>
                <a:prstClr val="black"/>
              </a:solidFill>
            </a:endParaRPr>
          </a:p>
        </p:txBody>
      </p:sp>
      <p:sp>
        <p:nvSpPr>
          <p:cNvPr id="60" name="Rounded Rectangle 59"/>
          <p:cNvSpPr/>
          <p:nvPr/>
        </p:nvSpPr>
        <p:spPr>
          <a:xfrm>
            <a:off x="3429000" y="3453825"/>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prstClr val="black"/>
              </a:solidFill>
            </a:endParaRPr>
          </a:p>
        </p:txBody>
      </p:sp>
      <p:sp>
        <p:nvSpPr>
          <p:cNvPr id="62" name="TextBox 61"/>
          <p:cNvSpPr txBox="1"/>
          <p:nvPr/>
        </p:nvSpPr>
        <p:spPr>
          <a:xfrm>
            <a:off x="5257800" y="3301425"/>
            <a:ext cx="1219200" cy="584775"/>
          </a:xfrm>
          <a:prstGeom prst="rect">
            <a:avLst/>
          </a:prstGeom>
          <a:noFill/>
        </p:spPr>
        <p:txBody>
          <a:bodyPr wrap="square" rtlCol="0">
            <a:spAutoFit/>
          </a:bodyPr>
          <a:lstStyle/>
          <a:p>
            <a:r>
              <a:rPr lang="en-US" sz="1600" dirty="0" smtClean="0">
                <a:solidFill>
                  <a:prstClr val="black"/>
                </a:solidFill>
              </a:rPr>
              <a:t>Services Required </a:t>
            </a:r>
            <a:endParaRPr lang="en-US" sz="1600" dirty="0">
              <a:solidFill>
                <a:prstClr val="black"/>
              </a:solidFill>
            </a:endParaRPr>
          </a:p>
        </p:txBody>
      </p:sp>
      <p:sp>
        <p:nvSpPr>
          <p:cNvPr id="63" name="Rounded Rectangle 62"/>
          <p:cNvSpPr/>
          <p:nvPr/>
        </p:nvSpPr>
        <p:spPr>
          <a:xfrm>
            <a:off x="6629400" y="3453825"/>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prstClr val="black"/>
              </a:solidFill>
            </a:endParaRPr>
          </a:p>
        </p:txBody>
      </p:sp>
      <p:sp>
        <p:nvSpPr>
          <p:cNvPr id="64" name="TextBox 63"/>
          <p:cNvSpPr txBox="1"/>
          <p:nvPr/>
        </p:nvSpPr>
        <p:spPr>
          <a:xfrm>
            <a:off x="2438400" y="3962400"/>
            <a:ext cx="1371600" cy="338554"/>
          </a:xfrm>
          <a:prstGeom prst="rect">
            <a:avLst/>
          </a:prstGeom>
          <a:noFill/>
        </p:spPr>
        <p:txBody>
          <a:bodyPr wrap="square" rtlCol="0">
            <a:spAutoFit/>
          </a:bodyPr>
          <a:lstStyle/>
          <a:p>
            <a:r>
              <a:rPr lang="en-US" sz="1600" dirty="0" smtClean="0">
                <a:solidFill>
                  <a:prstClr val="black"/>
                </a:solidFill>
              </a:rPr>
              <a:t>Description </a:t>
            </a:r>
            <a:endParaRPr lang="en-US" sz="1600" dirty="0">
              <a:solidFill>
                <a:prstClr val="black"/>
              </a:solidFill>
            </a:endParaRPr>
          </a:p>
        </p:txBody>
      </p:sp>
      <p:sp>
        <p:nvSpPr>
          <p:cNvPr id="65" name="Rounded Rectangle 64"/>
          <p:cNvSpPr/>
          <p:nvPr/>
        </p:nvSpPr>
        <p:spPr>
          <a:xfrm>
            <a:off x="3581400" y="3996154"/>
            <a:ext cx="4191000" cy="1066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b="1" dirty="0">
              <a:solidFill>
                <a:prstClr val="black"/>
              </a:solidFill>
            </a:endParaRPr>
          </a:p>
        </p:txBody>
      </p:sp>
      <p:sp>
        <p:nvSpPr>
          <p:cNvPr id="67" name="TextBox 66"/>
          <p:cNvSpPr txBox="1"/>
          <p:nvPr/>
        </p:nvSpPr>
        <p:spPr>
          <a:xfrm>
            <a:off x="2362200" y="5715000"/>
            <a:ext cx="4343400" cy="369332"/>
          </a:xfrm>
          <a:prstGeom prst="rect">
            <a:avLst/>
          </a:prstGeom>
          <a:noFill/>
        </p:spPr>
        <p:txBody>
          <a:bodyPr wrap="square" rtlCol="0">
            <a:spAutoFit/>
          </a:bodyPr>
          <a:lstStyle/>
          <a:p>
            <a:r>
              <a:rPr lang="en-US" b="1" dirty="0" smtClean="0">
                <a:solidFill>
                  <a:prstClr val="black"/>
                </a:solidFill>
              </a:rPr>
              <a:t>Service Summary</a:t>
            </a:r>
            <a:endParaRPr lang="en-US" b="1" dirty="0">
              <a:solidFill>
                <a:prstClr val="black"/>
              </a:solidFill>
            </a:endParaRPr>
          </a:p>
        </p:txBody>
      </p:sp>
      <p:sp>
        <p:nvSpPr>
          <p:cNvPr id="69" name="Rounded Rectangle 68"/>
          <p:cNvSpPr/>
          <p:nvPr/>
        </p:nvSpPr>
        <p:spPr>
          <a:xfrm>
            <a:off x="2209800" y="6096000"/>
            <a:ext cx="6781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prstClr val="black"/>
                </a:solidFill>
              </a:rPr>
              <a:t>Title					</a:t>
            </a:r>
            <a:endParaRPr lang="en-US" b="1" dirty="0">
              <a:solidFill>
                <a:prstClr val="black"/>
              </a:solidFill>
            </a:endParaRPr>
          </a:p>
        </p:txBody>
      </p:sp>
      <p:sp>
        <p:nvSpPr>
          <p:cNvPr id="71" name="Rounded Rectangle 70"/>
          <p:cNvSpPr/>
          <p:nvPr/>
        </p:nvSpPr>
        <p:spPr>
          <a:xfrm>
            <a:off x="6553200" y="5257800"/>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prstClr val="black"/>
                </a:solidFill>
              </a:rPr>
              <a:t>Reset</a:t>
            </a:r>
            <a:endParaRPr lang="en-US" sz="1200" b="1" dirty="0">
              <a:solidFill>
                <a:prstClr val="black"/>
              </a:solidFill>
            </a:endParaRPr>
          </a:p>
        </p:txBody>
      </p:sp>
      <p:sp>
        <p:nvSpPr>
          <p:cNvPr id="72" name="Rounded Rectangle 71"/>
          <p:cNvSpPr/>
          <p:nvPr/>
        </p:nvSpPr>
        <p:spPr>
          <a:xfrm>
            <a:off x="7924800" y="5257800"/>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smtClean="0">
                <a:solidFill>
                  <a:prstClr val="black"/>
                </a:solidFill>
              </a:rPr>
              <a:t>Post</a:t>
            </a:r>
            <a:endParaRPr lang="en-US" sz="1200" b="1" dirty="0">
              <a:solidFill>
                <a:prstClr val="black"/>
              </a:solidFill>
            </a:endParaRPr>
          </a:p>
        </p:txBody>
      </p:sp>
      <p:cxnSp>
        <p:nvCxnSpPr>
          <p:cNvPr id="39" name="Straight Connector 38"/>
          <p:cNvCxnSpPr/>
          <p:nvPr/>
        </p:nvCxnSpPr>
        <p:spPr>
          <a:xfrm>
            <a:off x="2362200" y="1676400"/>
            <a:ext cx="6400800" cy="0"/>
          </a:xfrm>
          <a:prstGeom prst="line">
            <a:avLst/>
          </a:prstGeom>
          <a:ln/>
        </p:spPr>
        <p:style>
          <a:lnRef idx="2">
            <a:schemeClr val="accent5"/>
          </a:lnRef>
          <a:fillRef idx="0">
            <a:schemeClr val="accent5"/>
          </a:fillRef>
          <a:effectRef idx="1">
            <a:schemeClr val="accent5"/>
          </a:effectRef>
          <a:fontRef idx="minor">
            <a:schemeClr val="tx1"/>
          </a:fontRef>
        </p:style>
      </p:cxnSp>
      <p:cxnSp>
        <p:nvCxnSpPr>
          <p:cNvPr id="41" name="Straight Connector 40"/>
          <p:cNvCxnSpPr/>
          <p:nvPr/>
        </p:nvCxnSpPr>
        <p:spPr>
          <a:xfrm>
            <a:off x="2438400" y="5715000"/>
            <a:ext cx="6248400" cy="0"/>
          </a:xfrm>
          <a:prstGeom prst="line">
            <a:avLst/>
          </a:prstGeom>
          <a:ln>
            <a:solidFill>
              <a:schemeClr val="bg1"/>
            </a:solidFill>
          </a:ln>
        </p:spPr>
        <p:style>
          <a:lnRef idx="2">
            <a:schemeClr val="accent5"/>
          </a:lnRef>
          <a:fillRef idx="0">
            <a:schemeClr val="accent5"/>
          </a:fillRef>
          <a:effectRef idx="1">
            <a:schemeClr val="accent5"/>
          </a:effectRef>
          <a:fontRef idx="minor">
            <a:schemeClr val="tx1"/>
          </a:fontRef>
        </p:style>
      </p:cxnSp>
      <p:sp>
        <p:nvSpPr>
          <p:cNvPr id="44" name="Rounded Rectangle 43"/>
          <p:cNvSpPr/>
          <p:nvPr/>
        </p:nvSpPr>
        <p:spPr>
          <a:xfrm>
            <a:off x="2209800" y="6477000"/>
            <a:ext cx="6781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prstClr val="black"/>
                </a:solidFill>
              </a:rPr>
              <a:t>Title					</a:t>
            </a:r>
            <a:endParaRPr lang="en-US" b="1" dirty="0">
              <a:solidFill>
                <a:prstClr val="black"/>
              </a:solidFill>
            </a:endParaRPr>
          </a:p>
        </p:txBody>
      </p:sp>
      <p:sp>
        <p:nvSpPr>
          <p:cNvPr id="45" name="Multiply 44"/>
          <p:cNvSpPr/>
          <p:nvPr/>
        </p:nvSpPr>
        <p:spPr>
          <a:xfrm>
            <a:off x="8686800" y="6141720"/>
            <a:ext cx="182880" cy="18288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 name="Multiply 45"/>
          <p:cNvSpPr/>
          <p:nvPr/>
        </p:nvSpPr>
        <p:spPr>
          <a:xfrm>
            <a:off x="8686800" y="6553200"/>
            <a:ext cx="182880" cy="18288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7" name="TextBox 56"/>
          <p:cNvSpPr txBox="1"/>
          <p:nvPr/>
        </p:nvSpPr>
        <p:spPr>
          <a:xfrm>
            <a:off x="4800600" y="6062246"/>
            <a:ext cx="1219200" cy="338554"/>
          </a:xfrm>
          <a:prstGeom prst="rect">
            <a:avLst/>
          </a:prstGeom>
          <a:noFill/>
        </p:spPr>
        <p:txBody>
          <a:bodyPr wrap="square" rtlCol="0">
            <a:spAutoFit/>
          </a:bodyPr>
          <a:lstStyle/>
          <a:p>
            <a:r>
              <a:rPr lang="en-US" sz="1600" b="1" dirty="0" smtClean="0">
                <a:solidFill>
                  <a:prstClr val="black"/>
                </a:solidFill>
              </a:rPr>
              <a:t>Start </a:t>
            </a:r>
            <a:endParaRPr lang="en-US" sz="1600" b="1" dirty="0">
              <a:solidFill>
                <a:prstClr val="black"/>
              </a:solidFill>
            </a:endParaRPr>
          </a:p>
        </p:txBody>
      </p:sp>
      <p:sp>
        <p:nvSpPr>
          <p:cNvPr id="47" name="TextBox 46"/>
          <p:cNvSpPr txBox="1"/>
          <p:nvPr/>
        </p:nvSpPr>
        <p:spPr>
          <a:xfrm>
            <a:off x="6019800" y="6062246"/>
            <a:ext cx="1219200" cy="338554"/>
          </a:xfrm>
          <a:prstGeom prst="rect">
            <a:avLst/>
          </a:prstGeom>
          <a:noFill/>
        </p:spPr>
        <p:txBody>
          <a:bodyPr wrap="square" rtlCol="0">
            <a:spAutoFit/>
          </a:bodyPr>
          <a:lstStyle/>
          <a:p>
            <a:r>
              <a:rPr lang="en-US" sz="1600" b="1" dirty="0" smtClean="0">
                <a:solidFill>
                  <a:prstClr val="black"/>
                </a:solidFill>
              </a:rPr>
              <a:t>End</a:t>
            </a:r>
            <a:endParaRPr lang="en-US" sz="1600" b="1" dirty="0">
              <a:solidFill>
                <a:prstClr val="black"/>
              </a:solidFill>
            </a:endParaRPr>
          </a:p>
        </p:txBody>
      </p:sp>
      <p:sp>
        <p:nvSpPr>
          <p:cNvPr id="49" name="TextBox 48"/>
          <p:cNvSpPr txBox="1"/>
          <p:nvPr/>
        </p:nvSpPr>
        <p:spPr>
          <a:xfrm>
            <a:off x="4800600" y="6443246"/>
            <a:ext cx="1219200" cy="338554"/>
          </a:xfrm>
          <a:prstGeom prst="rect">
            <a:avLst/>
          </a:prstGeom>
          <a:noFill/>
        </p:spPr>
        <p:txBody>
          <a:bodyPr wrap="square" rtlCol="0">
            <a:spAutoFit/>
          </a:bodyPr>
          <a:lstStyle/>
          <a:p>
            <a:r>
              <a:rPr lang="en-US" sz="1600" b="1" dirty="0" smtClean="0">
                <a:solidFill>
                  <a:prstClr val="black"/>
                </a:solidFill>
              </a:rPr>
              <a:t>Start </a:t>
            </a:r>
            <a:endParaRPr lang="en-US" sz="1600" b="1" dirty="0">
              <a:solidFill>
                <a:prstClr val="black"/>
              </a:solidFill>
            </a:endParaRPr>
          </a:p>
        </p:txBody>
      </p:sp>
      <p:sp>
        <p:nvSpPr>
          <p:cNvPr id="55" name="TextBox 54"/>
          <p:cNvSpPr txBox="1"/>
          <p:nvPr/>
        </p:nvSpPr>
        <p:spPr>
          <a:xfrm>
            <a:off x="6019800" y="6443246"/>
            <a:ext cx="1219200" cy="338554"/>
          </a:xfrm>
          <a:prstGeom prst="rect">
            <a:avLst/>
          </a:prstGeom>
          <a:noFill/>
        </p:spPr>
        <p:txBody>
          <a:bodyPr wrap="square" rtlCol="0">
            <a:spAutoFit/>
          </a:bodyPr>
          <a:lstStyle/>
          <a:p>
            <a:r>
              <a:rPr lang="en-US" sz="1600" b="1" dirty="0" smtClean="0">
                <a:solidFill>
                  <a:prstClr val="black"/>
                </a:solidFill>
              </a:rPr>
              <a:t>End</a:t>
            </a:r>
            <a:endParaRPr lang="en-US" sz="1600" b="1" dirty="0">
              <a:solidFill>
                <a:prstClr val="black"/>
              </a:solidFill>
            </a:endParaRPr>
          </a:p>
        </p:txBody>
      </p:sp>
      <p:cxnSp>
        <p:nvCxnSpPr>
          <p:cNvPr id="73" name="Straight Connector 72"/>
          <p:cNvCxnSpPr/>
          <p:nvPr/>
        </p:nvCxnSpPr>
        <p:spPr>
          <a:xfrm>
            <a:off x="4572000" y="609600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7162800" y="609600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a:off x="4572000" y="6477000"/>
            <a:ext cx="0" cy="304800"/>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7162800" y="6477000"/>
            <a:ext cx="0" cy="304800"/>
          </a:xfrm>
          <a:prstGeom prst="line">
            <a:avLst/>
          </a:prstGeom>
        </p:spPr>
        <p:style>
          <a:lnRef idx="1">
            <a:schemeClr val="accent1"/>
          </a:lnRef>
          <a:fillRef idx="0">
            <a:schemeClr val="accent1"/>
          </a:fillRef>
          <a:effectRef idx="0">
            <a:schemeClr val="accent1"/>
          </a:effectRef>
          <a:fontRef idx="minor">
            <a:schemeClr val="tx1"/>
          </a:fontRef>
        </p:style>
      </p:cxnSp>
      <p:sp>
        <p:nvSpPr>
          <p:cNvPr id="79" name="TextBox 78"/>
          <p:cNvSpPr txBox="1"/>
          <p:nvPr/>
        </p:nvSpPr>
        <p:spPr>
          <a:xfrm>
            <a:off x="3505200" y="2895600"/>
            <a:ext cx="1219200" cy="338554"/>
          </a:xfrm>
          <a:prstGeom prst="rect">
            <a:avLst/>
          </a:prstGeom>
          <a:noFill/>
        </p:spPr>
        <p:txBody>
          <a:bodyPr wrap="square" rtlCol="0">
            <a:spAutoFit/>
          </a:bodyPr>
          <a:lstStyle/>
          <a:p>
            <a:r>
              <a:rPr lang="en-US" sz="1600" dirty="0" smtClean="0">
                <a:solidFill>
                  <a:prstClr val="black"/>
                </a:solidFill>
              </a:rPr>
              <a:t>Start </a:t>
            </a:r>
            <a:endParaRPr lang="en-US" sz="1600" dirty="0">
              <a:solidFill>
                <a:prstClr val="black"/>
              </a:solidFill>
            </a:endParaRPr>
          </a:p>
        </p:txBody>
      </p:sp>
    </p:spTree>
    <p:extLst>
      <p:ext uri="{BB962C8B-B14F-4D97-AF65-F5344CB8AC3E}">
        <p14:creationId xmlns="" xmlns:p14="http://schemas.microsoft.com/office/powerpoint/2010/main" val="806430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Agenda</a:t>
            </a:r>
            <a:endParaRPr lang="en-US" dirty="0"/>
          </a:p>
        </p:txBody>
      </p:sp>
      <p:sp>
        <p:nvSpPr>
          <p:cNvPr id="26" name="TextBox 25"/>
          <p:cNvSpPr txBox="1"/>
          <p:nvPr/>
        </p:nvSpPr>
        <p:spPr>
          <a:xfrm>
            <a:off x="457200" y="1066800"/>
            <a:ext cx="8382000" cy="4031873"/>
          </a:xfrm>
          <a:prstGeom prst="rect">
            <a:avLst/>
          </a:prstGeom>
          <a:noFill/>
        </p:spPr>
        <p:txBody>
          <a:bodyPr wrap="square" rtlCol="0">
            <a:spAutoFit/>
          </a:bodyPr>
          <a:lstStyle/>
          <a:p>
            <a:pPr marL="342900" indent="-342900">
              <a:spcAft>
                <a:spcPts val="600"/>
              </a:spcAft>
              <a:buFont typeface="Wingdings" pitchFamily="2" charset="2"/>
              <a:buChar char="§"/>
            </a:pPr>
            <a:r>
              <a:rPr lang="en-US" sz="2400" dirty="0">
                <a:solidFill>
                  <a:schemeClr val="tx2"/>
                </a:solidFill>
              </a:rPr>
              <a:t>Great </a:t>
            </a:r>
            <a:r>
              <a:rPr lang="en-US" sz="2400" dirty="0" smtClean="0">
                <a:solidFill>
                  <a:schemeClr val="tx2"/>
                </a:solidFill>
              </a:rPr>
              <a:t>Eastern</a:t>
            </a:r>
          </a:p>
          <a:p>
            <a:pPr marL="342900" indent="-342900">
              <a:spcAft>
                <a:spcPts val="600"/>
              </a:spcAft>
              <a:buFont typeface="Wingdings" pitchFamily="2" charset="2"/>
              <a:buChar char="§"/>
            </a:pPr>
            <a:r>
              <a:rPr lang="en-US" sz="2400" dirty="0" smtClean="0">
                <a:solidFill>
                  <a:schemeClr val="tx2"/>
                </a:solidFill>
              </a:rPr>
              <a:t>What is missing out there?</a:t>
            </a:r>
          </a:p>
          <a:p>
            <a:pPr marL="342900" indent="-342900">
              <a:spcAft>
                <a:spcPts val="600"/>
              </a:spcAft>
              <a:buFont typeface="Wingdings" pitchFamily="2" charset="2"/>
              <a:buChar char="§"/>
            </a:pPr>
            <a:r>
              <a:rPr lang="en-US" sz="2400" dirty="0" smtClean="0">
                <a:solidFill>
                  <a:schemeClr val="tx2"/>
                </a:solidFill>
              </a:rPr>
              <a:t>Product Comparison</a:t>
            </a:r>
          </a:p>
          <a:p>
            <a:pPr marL="342900" indent="-342900">
              <a:spcAft>
                <a:spcPts val="600"/>
              </a:spcAft>
              <a:buFont typeface="Wingdings" pitchFamily="2" charset="2"/>
              <a:buChar char="§"/>
            </a:pPr>
            <a:r>
              <a:rPr lang="en-US" sz="2400" dirty="0" smtClean="0">
                <a:solidFill>
                  <a:schemeClr val="tx2"/>
                </a:solidFill>
              </a:rPr>
              <a:t>Market Survey</a:t>
            </a:r>
          </a:p>
          <a:p>
            <a:pPr marL="342900" indent="-342900">
              <a:spcAft>
                <a:spcPts val="600"/>
              </a:spcAft>
              <a:buFont typeface="Wingdings" pitchFamily="2" charset="2"/>
              <a:buChar char="§"/>
            </a:pPr>
            <a:r>
              <a:rPr lang="en-US" sz="2400" dirty="0" smtClean="0">
                <a:solidFill>
                  <a:schemeClr val="tx2"/>
                </a:solidFill>
              </a:rPr>
              <a:t>Features of our Osmosis</a:t>
            </a:r>
          </a:p>
          <a:p>
            <a:pPr marL="342900" indent="-342900">
              <a:spcAft>
                <a:spcPts val="600"/>
              </a:spcAft>
              <a:buFont typeface="Wingdings" pitchFamily="2" charset="2"/>
              <a:buChar char="§"/>
            </a:pPr>
            <a:r>
              <a:rPr lang="en-US" sz="2400" dirty="0" smtClean="0">
                <a:solidFill>
                  <a:schemeClr val="tx2"/>
                </a:solidFill>
              </a:rPr>
              <a:t>Scope of Application</a:t>
            </a:r>
          </a:p>
          <a:p>
            <a:pPr marL="342900" indent="-342900">
              <a:spcAft>
                <a:spcPts val="600"/>
              </a:spcAft>
              <a:buFont typeface="Wingdings" pitchFamily="2" charset="2"/>
              <a:buChar char="§"/>
            </a:pPr>
            <a:r>
              <a:rPr lang="en-US" sz="2400" dirty="0" smtClean="0">
                <a:solidFill>
                  <a:schemeClr val="tx2"/>
                </a:solidFill>
              </a:rPr>
              <a:t>Prototype</a:t>
            </a:r>
          </a:p>
          <a:p>
            <a:pPr marL="342900" indent="-342900">
              <a:spcAft>
                <a:spcPts val="600"/>
              </a:spcAft>
              <a:buFont typeface="Wingdings" pitchFamily="2" charset="2"/>
              <a:buChar char="§"/>
            </a:pPr>
            <a:r>
              <a:rPr lang="en-US" sz="2400" dirty="0" smtClean="0">
                <a:solidFill>
                  <a:schemeClr val="tx2"/>
                </a:solidFill>
              </a:rPr>
              <a:t>Risk Mitigation</a:t>
            </a:r>
          </a:p>
          <a:p>
            <a:pPr marL="342900" indent="-342900">
              <a:spcAft>
                <a:spcPts val="600"/>
              </a:spcAft>
              <a:buFont typeface="Wingdings" pitchFamily="2" charset="2"/>
              <a:buChar char="§"/>
            </a:pPr>
            <a:r>
              <a:rPr lang="en-US" sz="2400" dirty="0" smtClean="0">
                <a:solidFill>
                  <a:schemeClr val="tx2"/>
                </a:solidFill>
              </a:rPr>
              <a:t>Project Schedule with Milestone</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Company</a:t>
            </a:r>
            <a:endParaRPr lang="en-US" sz="1600" dirty="0">
              <a:solidFill>
                <a:prstClr val="black"/>
              </a:solidFill>
            </a:endParaRPr>
          </a:p>
        </p:txBody>
      </p:sp>
      <p:sp>
        <p:nvSpPr>
          <p:cNvPr id="68" name="Rounded Rectangle 67"/>
          <p:cNvSpPr/>
          <p:nvPr/>
        </p:nvSpPr>
        <p:spPr>
          <a:xfrm>
            <a:off x="152400" y="1219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057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733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2895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572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6" name="Rounded Rectangle 15"/>
          <p:cNvSpPr/>
          <p:nvPr/>
        </p:nvSpPr>
        <p:spPr>
          <a:xfrm>
            <a:off x="4267200" y="1295400"/>
            <a:ext cx="2819400" cy="4572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Type username here</a:t>
            </a:r>
            <a:endParaRPr lang="en-US" sz="2800" b="1" dirty="0">
              <a:solidFill>
                <a:prstClr val="black"/>
              </a:solidFill>
            </a:endParaRPr>
          </a:p>
        </p:txBody>
      </p:sp>
      <p:sp>
        <p:nvSpPr>
          <p:cNvPr id="17" name="Rounded Rectangle 16"/>
          <p:cNvSpPr/>
          <p:nvPr/>
        </p:nvSpPr>
        <p:spPr>
          <a:xfrm>
            <a:off x="3276600" y="2590800"/>
            <a:ext cx="3657600" cy="1143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2" name="TextBox 1"/>
          <p:cNvSpPr txBox="1"/>
          <p:nvPr/>
        </p:nvSpPr>
        <p:spPr>
          <a:xfrm>
            <a:off x="2362200" y="1307068"/>
            <a:ext cx="1905000" cy="369332"/>
          </a:xfrm>
          <a:prstGeom prst="rect">
            <a:avLst/>
          </a:prstGeom>
          <a:noFill/>
        </p:spPr>
        <p:txBody>
          <a:bodyPr wrap="square" rtlCol="0">
            <a:spAutoFit/>
          </a:bodyPr>
          <a:lstStyle/>
          <a:p>
            <a:r>
              <a:rPr lang="en-US" dirty="0" smtClean="0">
                <a:solidFill>
                  <a:prstClr val="black"/>
                </a:solidFill>
              </a:rPr>
              <a:t>Search Employee:</a:t>
            </a:r>
            <a:endParaRPr lang="en-US" dirty="0">
              <a:solidFill>
                <a:prstClr val="black"/>
              </a:solidFill>
            </a:endParaRPr>
          </a:p>
        </p:txBody>
      </p:sp>
      <p:sp>
        <p:nvSpPr>
          <p:cNvPr id="19" name="TextBox 18"/>
          <p:cNvSpPr txBox="1"/>
          <p:nvPr/>
        </p:nvSpPr>
        <p:spPr>
          <a:xfrm>
            <a:off x="3048000" y="2069068"/>
            <a:ext cx="1752600" cy="369332"/>
          </a:xfrm>
          <a:prstGeom prst="rect">
            <a:avLst/>
          </a:prstGeom>
          <a:noFill/>
        </p:spPr>
        <p:txBody>
          <a:bodyPr wrap="square" rtlCol="0">
            <a:spAutoFit/>
          </a:bodyPr>
          <a:lstStyle/>
          <a:p>
            <a:r>
              <a:rPr lang="en-US" dirty="0" smtClean="0">
                <a:solidFill>
                  <a:prstClr val="black"/>
                </a:solidFill>
              </a:rPr>
              <a:t>Result</a:t>
            </a:r>
            <a:endParaRPr lang="en-US" dirty="0">
              <a:solidFill>
                <a:prstClr val="black"/>
              </a:solidFill>
            </a:endParaRPr>
          </a:p>
        </p:txBody>
      </p:sp>
      <p:sp>
        <p:nvSpPr>
          <p:cNvPr id="20" name="Rounded Rectangle 19"/>
          <p:cNvSpPr/>
          <p:nvPr/>
        </p:nvSpPr>
        <p:spPr>
          <a:xfrm>
            <a:off x="3581400" y="2819400"/>
            <a:ext cx="9144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Photo</a:t>
            </a:r>
            <a:endParaRPr lang="en-US" sz="2800" b="1" dirty="0">
              <a:solidFill>
                <a:prstClr val="black"/>
              </a:solidFill>
            </a:endParaRPr>
          </a:p>
        </p:txBody>
      </p:sp>
      <p:sp>
        <p:nvSpPr>
          <p:cNvPr id="22" name="TextBox 21"/>
          <p:cNvSpPr txBox="1"/>
          <p:nvPr/>
        </p:nvSpPr>
        <p:spPr>
          <a:xfrm>
            <a:off x="4876800" y="2667000"/>
            <a:ext cx="1219200" cy="369332"/>
          </a:xfrm>
          <a:prstGeom prst="rect">
            <a:avLst/>
          </a:prstGeom>
          <a:noFill/>
        </p:spPr>
        <p:txBody>
          <a:bodyPr wrap="square" rtlCol="0">
            <a:spAutoFit/>
          </a:bodyPr>
          <a:lstStyle/>
          <a:p>
            <a:r>
              <a:rPr lang="en-US" dirty="0" smtClean="0">
                <a:solidFill>
                  <a:prstClr val="black"/>
                </a:solidFill>
              </a:rPr>
              <a:t>Name</a:t>
            </a:r>
            <a:endParaRPr lang="en-US" dirty="0">
              <a:solidFill>
                <a:prstClr val="black"/>
              </a:solidFill>
            </a:endParaRPr>
          </a:p>
        </p:txBody>
      </p:sp>
      <p:sp>
        <p:nvSpPr>
          <p:cNvPr id="23" name="TextBox 22"/>
          <p:cNvSpPr txBox="1"/>
          <p:nvPr/>
        </p:nvSpPr>
        <p:spPr>
          <a:xfrm>
            <a:off x="4876800" y="2971800"/>
            <a:ext cx="1219200" cy="369332"/>
          </a:xfrm>
          <a:prstGeom prst="rect">
            <a:avLst/>
          </a:prstGeom>
          <a:noFill/>
        </p:spPr>
        <p:txBody>
          <a:bodyPr wrap="square" rtlCol="0">
            <a:spAutoFit/>
          </a:bodyPr>
          <a:lstStyle/>
          <a:p>
            <a:r>
              <a:rPr lang="en-US" dirty="0" smtClean="0">
                <a:solidFill>
                  <a:prstClr val="black"/>
                </a:solidFill>
              </a:rPr>
              <a:t>Position</a:t>
            </a:r>
            <a:endParaRPr lang="en-US" dirty="0">
              <a:solidFill>
                <a:prstClr val="black"/>
              </a:solidFill>
            </a:endParaRPr>
          </a:p>
        </p:txBody>
      </p:sp>
      <p:sp>
        <p:nvSpPr>
          <p:cNvPr id="24" name="TextBox 23"/>
          <p:cNvSpPr txBox="1"/>
          <p:nvPr/>
        </p:nvSpPr>
        <p:spPr>
          <a:xfrm>
            <a:off x="4876800" y="3288268"/>
            <a:ext cx="1219200" cy="369332"/>
          </a:xfrm>
          <a:prstGeom prst="rect">
            <a:avLst/>
          </a:prstGeom>
          <a:noFill/>
        </p:spPr>
        <p:txBody>
          <a:bodyPr wrap="square" rtlCol="0">
            <a:spAutoFit/>
          </a:bodyPr>
          <a:lstStyle/>
          <a:p>
            <a:r>
              <a:rPr lang="en-US" dirty="0" smtClean="0">
                <a:solidFill>
                  <a:prstClr val="black"/>
                </a:solidFill>
              </a:rPr>
              <a:t>Company</a:t>
            </a:r>
            <a:endParaRPr lang="en-US" dirty="0">
              <a:solidFill>
                <a:prstClr val="black"/>
              </a:solidFill>
            </a:endParaRPr>
          </a:p>
        </p:txBody>
      </p:sp>
      <p:sp>
        <p:nvSpPr>
          <p:cNvPr id="25" name="Rounded Rectangle 24"/>
          <p:cNvSpPr/>
          <p:nvPr/>
        </p:nvSpPr>
        <p:spPr>
          <a:xfrm>
            <a:off x="3276600" y="5334000"/>
            <a:ext cx="3657600" cy="1143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26" name="Rounded Rectangle 25"/>
          <p:cNvSpPr/>
          <p:nvPr/>
        </p:nvSpPr>
        <p:spPr>
          <a:xfrm>
            <a:off x="3581400" y="5562600"/>
            <a:ext cx="9144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Photo</a:t>
            </a:r>
            <a:endParaRPr lang="en-US" sz="2800" b="1" dirty="0">
              <a:solidFill>
                <a:prstClr val="black"/>
              </a:solidFill>
            </a:endParaRPr>
          </a:p>
        </p:txBody>
      </p:sp>
      <p:sp>
        <p:nvSpPr>
          <p:cNvPr id="27" name="TextBox 26"/>
          <p:cNvSpPr txBox="1"/>
          <p:nvPr/>
        </p:nvSpPr>
        <p:spPr>
          <a:xfrm>
            <a:off x="4876800" y="5410200"/>
            <a:ext cx="1219200" cy="369332"/>
          </a:xfrm>
          <a:prstGeom prst="rect">
            <a:avLst/>
          </a:prstGeom>
          <a:noFill/>
        </p:spPr>
        <p:txBody>
          <a:bodyPr wrap="square" rtlCol="0">
            <a:spAutoFit/>
          </a:bodyPr>
          <a:lstStyle/>
          <a:p>
            <a:r>
              <a:rPr lang="en-US" dirty="0" smtClean="0">
                <a:solidFill>
                  <a:prstClr val="black"/>
                </a:solidFill>
              </a:rPr>
              <a:t>Name</a:t>
            </a:r>
            <a:endParaRPr lang="en-US" dirty="0">
              <a:solidFill>
                <a:prstClr val="black"/>
              </a:solidFill>
            </a:endParaRPr>
          </a:p>
        </p:txBody>
      </p:sp>
      <p:sp>
        <p:nvSpPr>
          <p:cNvPr id="28" name="TextBox 27"/>
          <p:cNvSpPr txBox="1"/>
          <p:nvPr/>
        </p:nvSpPr>
        <p:spPr>
          <a:xfrm>
            <a:off x="4876800" y="5715000"/>
            <a:ext cx="1219200" cy="369332"/>
          </a:xfrm>
          <a:prstGeom prst="rect">
            <a:avLst/>
          </a:prstGeom>
          <a:noFill/>
        </p:spPr>
        <p:txBody>
          <a:bodyPr wrap="square" rtlCol="0">
            <a:spAutoFit/>
          </a:bodyPr>
          <a:lstStyle/>
          <a:p>
            <a:r>
              <a:rPr lang="en-US" dirty="0" smtClean="0">
                <a:solidFill>
                  <a:prstClr val="black"/>
                </a:solidFill>
              </a:rPr>
              <a:t>Position</a:t>
            </a:r>
            <a:endParaRPr lang="en-US" dirty="0">
              <a:solidFill>
                <a:prstClr val="black"/>
              </a:solidFill>
            </a:endParaRPr>
          </a:p>
        </p:txBody>
      </p:sp>
      <p:sp>
        <p:nvSpPr>
          <p:cNvPr id="29" name="TextBox 28"/>
          <p:cNvSpPr txBox="1"/>
          <p:nvPr/>
        </p:nvSpPr>
        <p:spPr>
          <a:xfrm>
            <a:off x="4876800" y="6031468"/>
            <a:ext cx="1219200" cy="369332"/>
          </a:xfrm>
          <a:prstGeom prst="rect">
            <a:avLst/>
          </a:prstGeom>
          <a:noFill/>
        </p:spPr>
        <p:txBody>
          <a:bodyPr wrap="square" rtlCol="0">
            <a:spAutoFit/>
          </a:bodyPr>
          <a:lstStyle/>
          <a:p>
            <a:r>
              <a:rPr lang="en-US" dirty="0" smtClean="0">
                <a:solidFill>
                  <a:prstClr val="black"/>
                </a:solidFill>
              </a:rPr>
              <a:t>Company</a:t>
            </a:r>
            <a:endParaRPr lang="en-US" dirty="0">
              <a:solidFill>
                <a:prstClr val="black"/>
              </a:solidFill>
            </a:endParaRPr>
          </a:p>
        </p:txBody>
      </p:sp>
      <p:sp>
        <p:nvSpPr>
          <p:cNvPr id="35" name="Rounded Rectangle 34"/>
          <p:cNvSpPr/>
          <p:nvPr/>
        </p:nvSpPr>
        <p:spPr>
          <a:xfrm>
            <a:off x="7315200" y="3048000"/>
            <a:ext cx="990600" cy="381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tag</a:t>
            </a:r>
            <a:endParaRPr lang="en-US" sz="2800" b="1" dirty="0">
              <a:solidFill>
                <a:prstClr val="black"/>
              </a:solidFill>
            </a:endParaRPr>
          </a:p>
        </p:txBody>
      </p:sp>
      <p:sp>
        <p:nvSpPr>
          <p:cNvPr id="36" name="Rounded Rectangle 35"/>
          <p:cNvSpPr/>
          <p:nvPr/>
        </p:nvSpPr>
        <p:spPr>
          <a:xfrm>
            <a:off x="7467600" y="5638800"/>
            <a:ext cx="990600" cy="381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delete</a:t>
            </a:r>
            <a:endParaRPr lang="en-US" sz="2800" b="1" dirty="0">
              <a:solidFill>
                <a:prstClr val="black"/>
              </a:solidFill>
            </a:endParaRPr>
          </a:p>
        </p:txBody>
      </p:sp>
      <p:sp>
        <p:nvSpPr>
          <p:cNvPr id="38" name="TextBox 37"/>
          <p:cNvSpPr txBox="1"/>
          <p:nvPr/>
        </p:nvSpPr>
        <p:spPr>
          <a:xfrm>
            <a:off x="3200400" y="4800600"/>
            <a:ext cx="2971800" cy="369332"/>
          </a:xfrm>
          <a:prstGeom prst="rect">
            <a:avLst/>
          </a:prstGeom>
          <a:noFill/>
        </p:spPr>
        <p:txBody>
          <a:bodyPr wrap="square" rtlCol="0">
            <a:spAutoFit/>
          </a:bodyPr>
          <a:lstStyle/>
          <a:p>
            <a:r>
              <a:rPr lang="en-US" dirty="0" smtClean="0">
                <a:solidFill>
                  <a:prstClr val="black"/>
                </a:solidFill>
              </a:rPr>
              <a:t>All tagged employees</a:t>
            </a:r>
            <a:endParaRPr lang="en-US" dirty="0">
              <a:solidFill>
                <a:prstClr val="black"/>
              </a:solidFill>
            </a:endParaRPr>
          </a:p>
        </p:txBody>
      </p:sp>
      <p:cxnSp>
        <p:nvCxnSpPr>
          <p:cNvPr id="39" name="Straight Connector 38"/>
          <p:cNvCxnSpPr/>
          <p:nvPr/>
        </p:nvCxnSpPr>
        <p:spPr>
          <a:xfrm flipV="1">
            <a:off x="2133600" y="4572000"/>
            <a:ext cx="7010400" cy="76200"/>
          </a:xfrm>
          <a:prstGeom prst="line">
            <a:avLst/>
          </a:prstGeom>
          <a:ln/>
        </p:spPr>
        <p:style>
          <a:lnRef idx="2">
            <a:schemeClr val="accent5"/>
          </a:lnRef>
          <a:fillRef idx="0">
            <a:schemeClr val="accent5"/>
          </a:fillRef>
          <a:effectRef idx="1">
            <a:schemeClr val="accent5"/>
          </a:effectRef>
          <a:fontRef idx="minor">
            <a:schemeClr val="tx1"/>
          </a:fontRef>
        </p:style>
      </p:cxnSp>
    </p:spTree>
    <p:extLst>
      <p:ext uri="{BB962C8B-B14F-4D97-AF65-F5344CB8AC3E}">
        <p14:creationId xmlns="" xmlns:p14="http://schemas.microsoft.com/office/powerpoint/2010/main" val="17669012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Company</a:t>
            </a:r>
            <a:endParaRPr lang="en-US" sz="1600" dirty="0">
              <a:solidFill>
                <a:prstClr val="black"/>
              </a:solidFill>
            </a:endParaRPr>
          </a:p>
        </p:txBody>
      </p:sp>
      <p:sp>
        <p:nvSpPr>
          <p:cNvPr id="68" name="Rounded Rectangle 67"/>
          <p:cNvSpPr/>
          <p:nvPr/>
        </p:nvSpPr>
        <p:spPr>
          <a:xfrm>
            <a:off x="152400" y="1219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057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733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2895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572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3" name="Rounded Rectangle 32"/>
          <p:cNvSpPr/>
          <p:nvPr/>
        </p:nvSpPr>
        <p:spPr>
          <a:xfrm>
            <a:off x="2590800" y="2121932"/>
            <a:ext cx="4953000" cy="1611868"/>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34" name="TextBox 33"/>
          <p:cNvSpPr txBox="1"/>
          <p:nvPr/>
        </p:nvSpPr>
        <p:spPr>
          <a:xfrm>
            <a:off x="2362200" y="1600200"/>
            <a:ext cx="1752600" cy="369332"/>
          </a:xfrm>
          <a:prstGeom prst="rect">
            <a:avLst/>
          </a:prstGeom>
          <a:noFill/>
        </p:spPr>
        <p:txBody>
          <a:bodyPr wrap="square" rtlCol="0">
            <a:spAutoFit/>
          </a:bodyPr>
          <a:lstStyle/>
          <a:p>
            <a:r>
              <a:rPr lang="en-US" dirty="0" smtClean="0">
                <a:solidFill>
                  <a:prstClr val="black"/>
                </a:solidFill>
              </a:rPr>
              <a:t>Result</a:t>
            </a:r>
            <a:endParaRPr lang="en-US" dirty="0">
              <a:solidFill>
                <a:prstClr val="black"/>
              </a:solidFill>
            </a:endParaRPr>
          </a:p>
        </p:txBody>
      </p:sp>
      <p:sp>
        <p:nvSpPr>
          <p:cNvPr id="37" name="Rounded Rectangle 36"/>
          <p:cNvSpPr/>
          <p:nvPr/>
        </p:nvSpPr>
        <p:spPr>
          <a:xfrm>
            <a:off x="2895600" y="2350532"/>
            <a:ext cx="9144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Photo</a:t>
            </a:r>
            <a:endParaRPr lang="en-US" sz="2800" b="1" dirty="0">
              <a:solidFill>
                <a:prstClr val="black"/>
              </a:solidFill>
            </a:endParaRPr>
          </a:p>
        </p:txBody>
      </p:sp>
      <p:sp>
        <p:nvSpPr>
          <p:cNvPr id="40" name="TextBox 39"/>
          <p:cNvSpPr txBox="1"/>
          <p:nvPr/>
        </p:nvSpPr>
        <p:spPr>
          <a:xfrm>
            <a:off x="4191000" y="2198132"/>
            <a:ext cx="1219200" cy="646331"/>
          </a:xfrm>
          <a:prstGeom prst="rect">
            <a:avLst/>
          </a:prstGeom>
          <a:noFill/>
        </p:spPr>
        <p:txBody>
          <a:bodyPr wrap="square" rtlCol="0">
            <a:spAutoFit/>
          </a:bodyPr>
          <a:lstStyle/>
          <a:p>
            <a:r>
              <a:rPr lang="en-US" dirty="0" smtClean="0">
                <a:solidFill>
                  <a:prstClr val="black"/>
                </a:solidFill>
              </a:rPr>
              <a:t>Company Name</a:t>
            </a:r>
            <a:endParaRPr lang="en-US" dirty="0">
              <a:solidFill>
                <a:prstClr val="black"/>
              </a:solidFill>
            </a:endParaRPr>
          </a:p>
        </p:txBody>
      </p:sp>
      <p:sp>
        <p:nvSpPr>
          <p:cNvPr id="42" name="TextBox 41"/>
          <p:cNvSpPr txBox="1"/>
          <p:nvPr/>
        </p:nvSpPr>
        <p:spPr>
          <a:xfrm>
            <a:off x="4191000" y="2819400"/>
            <a:ext cx="1219200" cy="369332"/>
          </a:xfrm>
          <a:prstGeom prst="rect">
            <a:avLst/>
          </a:prstGeom>
          <a:noFill/>
        </p:spPr>
        <p:txBody>
          <a:bodyPr wrap="square" rtlCol="0">
            <a:spAutoFit/>
          </a:bodyPr>
          <a:lstStyle/>
          <a:p>
            <a:r>
              <a:rPr lang="en-US" dirty="0" smtClean="0">
                <a:solidFill>
                  <a:prstClr val="black"/>
                </a:solidFill>
              </a:rPr>
              <a:t>Industry</a:t>
            </a:r>
            <a:endParaRPr lang="en-US" dirty="0">
              <a:solidFill>
                <a:prstClr val="black"/>
              </a:solidFill>
            </a:endParaRPr>
          </a:p>
        </p:txBody>
      </p:sp>
      <p:sp>
        <p:nvSpPr>
          <p:cNvPr id="43" name="TextBox 42"/>
          <p:cNvSpPr txBox="1"/>
          <p:nvPr/>
        </p:nvSpPr>
        <p:spPr>
          <a:xfrm>
            <a:off x="2362200" y="1219201"/>
            <a:ext cx="2819400" cy="461665"/>
          </a:xfrm>
          <a:prstGeom prst="rect">
            <a:avLst/>
          </a:prstGeom>
          <a:noFill/>
        </p:spPr>
        <p:txBody>
          <a:bodyPr wrap="square" rtlCol="0">
            <a:spAutoFit/>
          </a:bodyPr>
          <a:lstStyle/>
          <a:p>
            <a:r>
              <a:rPr lang="en-US" sz="2400" b="1" dirty="0" smtClean="0">
                <a:solidFill>
                  <a:prstClr val="black"/>
                </a:solidFill>
              </a:rPr>
              <a:t>Company search:</a:t>
            </a:r>
            <a:endParaRPr lang="en-US" sz="2400" b="1" dirty="0">
              <a:solidFill>
                <a:prstClr val="black"/>
              </a:solidFill>
            </a:endParaRPr>
          </a:p>
        </p:txBody>
      </p:sp>
      <p:sp>
        <p:nvSpPr>
          <p:cNvPr id="44" name="TextBox 43"/>
          <p:cNvSpPr txBox="1"/>
          <p:nvPr/>
        </p:nvSpPr>
        <p:spPr>
          <a:xfrm>
            <a:off x="4191000" y="3212069"/>
            <a:ext cx="2590800" cy="369332"/>
          </a:xfrm>
          <a:prstGeom prst="rect">
            <a:avLst/>
          </a:prstGeom>
          <a:noFill/>
        </p:spPr>
        <p:txBody>
          <a:bodyPr wrap="square" rtlCol="0">
            <a:spAutoFit/>
          </a:bodyPr>
          <a:lstStyle/>
          <a:p>
            <a:r>
              <a:rPr lang="en-US" dirty="0" smtClean="0">
                <a:solidFill>
                  <a:prstClr val="black"/>
                </a:solidFill>
              </a:rPr>
              <a:t>Company’s description</a:t>
            </a:r>
            <a:endParaRPr lang="en-US" dirty="0">
              <a:solidFill>
                <a:prstClr val="black"/>
              </a:solidFill>
            </a:endParaRPr>
          </a:p>
        </p:txBody>
      </p:sp>
      <p:sp>
        <p:nvSpPr>
          <p:cNvPr id="45" name="Rounded Rectangle 44"/>
          <p:cNvSpPr/>
          <p:nvPr/>
        </p:nvSpPr>
        <p:spPr>
          <a:xfrm>
            <a:off x="2590800" y="4267200"/>
            <a:ext cx="4953000" cy="1611868"/>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46" name="Rounded Rectangle 45"/>
          <p:cNvSpPr/>
          <p:nvPr/>
        </p:nvSpPr>
        <p:spPr>
          <a:xfrm>
            <a:off x="2895600" y="4495800"/>
            <a:ext cx="9144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Photo</a:t>
            </a:r>
            <a:endParaRPr lang="en-US" sz="2800" b="1" dirty="0">
              <a:solidFill>
                <a:prstClr val="black"/>
              </a:solidFill>
            </a:endParaRPr>
          </a:p>
        </p:txBody>
      </p:sp>
      <p:sp>
        <p:nvSpPr>
          <p:cNvPr id="47" name="TextBox 46"/>
          <p:cNvSpPr txBox="1"/>
          <p:nvPr/>
        </p:nvSpPr>
        <p:spPr>
          <a:xfrm>
            <a:off x="4191000" y="4343400"/>
            <a:ext cx="1219200" cy="646331"/>
          </a:xfrm>
          <a:prstGeom prst="rect">
            <a:avLst/>
          </a:prstGeom>
          <a:noFill/>
        </p:spPr>
        <p:txBody>
          <a:bodyPr wrap="square" rtlCol="0">
            <a:spAutoFit/>
          </a:bodyPr>
          <a:lstStyle/>
          <a:p>
            <a:r>
              <a:rPr lang="en-US" dirty="0" smtClean="0">
                <a:solidFill>
                  <a:prstClr val="black"/>
                </a:solidFill>
              </a:rPr>
              <a:t>Company Name</a:t>
            </a:r>
            <a:endParaRPr lang="en-US" dirty="0">
              <a:solidFill>
                <a:prstClr val="black"/>
              </a:solidFill>
            </a:endParaRPr>
          </a:p>
        </p:txBody>
      </p:sp>
      <p:sp>
        <p:nvSpPr>
          <p:cNvPr id="48" name="TextBox 47"/>
          <p:cNvSpPr txBox="1"/>
          <p:nvPr/>
        </p:nvSpPr>
        <p:spPr>
          <a:xfrm>
            <a:off x="4191000" y="4964668"/>
            <a:ext cx="1219200" cy="369332"/>
          </a:xfrm>
          <a:prstGeom prst="rect">
            <a:avLst/>
          </a:prstGeom>
          <a:noFill/>
        </p:spPr>
        <p:txBody>
          <a:bodyPr wrap="square" rtlCol="0">
            <a:spAutoFit/>
          </a:bodyPr>
          <a:lstStyle/>
          <a:p>
            <a:r>
              <a:rPr lang="en-US" dirty="0" smtClean="0">
                <a:solidFill>
                  <a:prstClr val="black"/>
                </a:solidFill>
              </a:rPr>
              <a:t>Industry</a:t>
            </a:r>
            <a:endParaRPr lang="en-US" dirty="0">
              <a:solidFill>
                <a:prstClr val="black"/>
              </a:solidFill>
            </a:endParaRPr>
          </a:p>
        </p:txBody>
      </p:sp>
      <p:sp>
        <p:nvSpPr>
          <p:cNvPr id="49" name="TextBox 48"/>
          <p:cNvSpPr txBox="1"/>
          <p:nvPr/>
        </p:nvSpPr>
        <p:spPr>
          <a:xfrm>
            <a:off x="4191000" y="5357337"/>
            <a:ext cx="2590800" cy="369332"/>
          </a:xfrm>
          <a:prstGeom prst="rect">
            <a:avLst/>
          </a:prstGeom>
          <a:noFill/>
        </p:spPr>
        <p:txBody>
          <a:bodyPr wrap="square" rtlCol="0">
            <a:spAutoFit/>
          </a:bodyPr>
          <a:lstStyle/>
          <a:p>
            <a:r>
              <a:rPr lang="en-US" dirty="0" smtClean="0">
                <a:solidFill>
                  <a:prstClr val="black"/>
                </a:solidFill>
              </a:rPr>
              <a:t>Company’s description</a:t>
            </a:r>
            <a:endParaRPr lang="en-US" dirty="0">
              <a:solidFill>
                <a:prstClr val="black"/>
              </a:solidFill>
            </a:endParaRPr>
          </a:p>
        </p:txBody>
      </p:sp>
    </p:spTree>
    <p:extLst>
      <p:ext uri="{BB962C8B-B14F-4D97-AF65-F5344CB8AC3E}">
        <p14:creationId xmlns="" xmlns:p14="http://schemas.microsoft.com/office/powerpoint/2010/main" val="105473434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Rounded Rectangle 60"/>
          <p:cNvSpPr/>
          <p:nvPr/>
        </p:nvSpPr>
        <p:spPr>
          <a:xfrm>
            <a:off x="2286000" y="2971800"/>
            <a:ext cx="5791200" cy="9906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4" name="TextBox 3"/>
          <p:cNvSpPr txBox="1"/>
          <p:nvPr/>
        </p:nvSpPr>
        <p:spPr>
          <a:xfrm>
            <a:off x="278719" y="282714"/>
            <a:ext cx="2007281" cy="707886"/>
          </a:xfrm>
          <a:prstGeom prst="rect">
            <a:avLst/>
          </a:prstGeom>
          <a:noFill/>
        </p:spPr>
        <p:txBody>
          <a:bodyPr wrap="none" rtlCol="0">
            <a:spAutoFit/>
          </a:bodyPr>
          <a:lstStyle/>
          <a:p>
            <a:r>
              <a:rPr lang="en-US" sz="4000" b="1" dirty="0" smtClean="0">
                <a:solidFill>
                  <a:srgbClr val="1F497D">
                    <a:lumMod val="40000"/>
                    <a:lumOff val="60000"/>
                  </a:srgbClr>
                </a:solidFill>
                <a:latin typeface="Adobe Caslon Pro" pitchFamily="18" charset="0"/>
              </a:rPr>
              <a:t>Osmosis</a:t>
            </a:r>
            <a:endParaRPr lang="en-US" sz="4000" b="1" dirty="0">
              <a:solidFill>
                <a:srgbClr val="1F497D">
                  <a:lumMod val="40000"/>
                  <a:lumOff val="60000"/>
                </a:srgbClr>
              </a:solidFill>
              <a:latin typeface="Adobe Caslon Pro" pitchFamily="18" charset="0"/>
            </a:endParaRPr>
          </a:p>
        </p:txBody>
      </p:sp>
      <p:cxnSp>
        <p:nvCxnSpPr>
          <p:cNvPr id="6" name="Straight Connector 5"/>
          <p:cNvCxnSpPr/>
          <p:nvPr/>
        </p:nvCxnSpPr>
        <p:spPr>
          <a:xfrm>
            <a:off x="0" y="990600"/>
            <a:ext cx="9144000" cy="0"/>
          </a:xfrm>
          <a:prstGeom prst="line">
            <a:avLst/>
          </a:prstGeom>
          <a:ln w="127000" cmpd="thickThin">
            <a:solidFill>
              <a:schemeClr val="accent5">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026" name="Picture 2" descr="C:\Users\Zen Liu\Dropbox\FYP\Osmosis_logo.png"/>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1981200" y="76200"/>
            <a:ext cx="685800" cy="685800"/>
          </a:xfrm>
          <a:prstGeom prst="rect">
            <a:avLst/>
          </a:prstGeom>
          <a:noFill/>
        </p:spPr>
      </p:pic>
      <p:sp>
        <p:nvSpPr>
          <p:cNvPr id="54" name="TextBox 53"/>
          <p:cNvSpPr txBox="1"/>
          <p:nvPr/>
        </p:nvSpPr>
        <p:spPr>
          <a:xfrm>
            <a:off x="7086600" y="152400"/>
            <a:ext cx="2286000" cy="338554"/>
          </a:xfrm>
          <a:prstGeom prst="rect">
            <a:avLst/>
          </a:prstGeom>
          <a:noFill/>
        </p:spPr>
        <p:txBody>
          <a:bodyPr wrap="square" rtlCol="0">
            <a:spAutoFit/>
          </a:bodyPr>
          <a:lstStyle/>
          <a:p>
            <a:pPr algn="ctr"/>
            <a:r>
              <a:rPr lang="en-US" sz="1600" dirty="0" smtClean="0">
                <a:solidFill>
                  <a:prstClr val="black"/>
                </a:solidFill>
              </a:rPr>
              <a:t>Logout | Company</a:t>
            </a:r>
            <a:endParaRPr lang="en-US" sz="1600" dirty="0">
              <a:solidFill>
                <a:prstClr val="black"/>
              </a:solidFill>
            </a:endParaRPr>
          </a:p>
        </p:txBody>
      </p:sp>
      <p:sp>
        <p:nvSpPr>
          <p:cNvPr id="68" name="Rounded Rectangle 67"/>
          <p:cNvSpPr/>
          <p:nvPr/>
        </p:nvSpPr>
        <p:spPr>
          <a:xfrm>
            <a:off x="152400" y="12192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Profile</a:t>
            </a:r>
            <a:endParaRPr lang="en-US" sz="2800" b="1" dirty="0">
              <a:solidFill>
                <a:prstClr val="black"/>
              </a:solidFill>
            </a:endParaRPr>
          </a:p>
        </p:txBody>
      </p:sp>
      <p:sp>
        <p:nvSpPr>
          <p:cNvPr id="82" name="Rounded Rectangle 81"/>
          <p:cNvSpPr/>
          <p:nvPr/>
        </p:nvSpPr>
        <p:spPr>
          <a:xfrm>
            <a:off x="152400" y="20574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Services</a:t>
            </a:r>
            <a:endParaRPr lang="en-US" sz="2800" b="1" dirty="0">
              <a:solidFill>
                <a:prstClr val="black"/>
              </a:solidFill>
            </a:endParaRPr>
          </a:p>
        </p:txBody>
      </p:sp>
      <p:sp>
        <p:nvSpPr>
          <p:cNvPr id="83" name="Rounded Rectangle 82"/>
          <p:cNvSpPr/>
          <p:nvPr/>
        </p:nvSpPr>
        <p:spPr>
          <a:xfrm>
            <a:off x="152400" y="37338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Subscriptions</a:t>
            </a:r>
            <a:endParaRPr lang="en-US" sz="2800" b="1" dirty="0">
              <a:solidFill>
                <a:prstClr val="black"/>
              </a:solidFill>
            </a:endParaRPr>
          </a:p>
        </p:txBody>
      </p:sp>
      <p:sp>
        <p:nvSpPr>
          <p:cNvPr id="84" name="Rounded Rectangle 83"/>
          <p:cNvSpPr/>
          <p:nvPr/>
        </p:nvSpPr>
        <p:spPr>
          <a:xfrm>
            <a:off x="152400" y="28956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Jobs</a:t>
            </a:r>
            <a:endParaRPr lang="en-US" sz="2800" b="1" dirty="0">
              <a:solidFill>
                <a:prstClr val="black"/>
              </a:solidFill>
            </a:endParaRPr>
          </a:p>
        </p:txBody>
      </p:sp>
      <p:sp>
        <p:nvSpPr>
          <p:cNvPr id="87" name="Rounded Rectangle 86"/>
          <p:cNvSpPr/>
          <p:nvPr/>
        </p:nvSpPr>
        <p:spPr>
          <a:xfrm>
            <a:off x="152400" y="4572000"/>
            <a:ext cx="1828800" cy="7620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prstClr val="black"/>
                </a:solidFill>
              </a:rPr>
              <a:t>Notification</a:t>
            </a:r>
            <a:endParaRPr lang="en-US" sz="2800" b="1" dirty="0">
              <a:solidFill>
                <a:prstClr val="black"/>
              </a:solidFill>
            </a:endParaRPr>
          </a:p>
        </p:txBody>
      </p:sp>
      <p:cxnSp>
        <p:nvCxnSpPr>
          <p:cNvPr id="93" name="Straight Connector 92"/>
          <p:cNvCxnSpPr/>
          <p:nvPr/>
        </p:nvCxnSpPr>
        <p:spPr>
          <a:xfrm flipV="1">
            <a:off x="2133600" y="1066800"/>
            <a:ext cx="0" cy="5791200"/>
          </a:xfrm>
          <a:prstGeom prst="line">
            <a:avLst/>
          </a:prstGeom>
          <a:ln/>
        </p:spPr>
        <p:style>
          <a:lnRef idx="2">
            <a:schemeClr val="accent5"/>
          </a:lnRef>
          <a:fillRef idx="0">
            <a:schemeClr val="accent5"/>
          </a:fillRef>
          <a:effectRef idx="1">
            <a:schemeClr val="accent5"/>
          </a:effectRef>
          <a:fontRef idx="minor">
            <a:schemeClr val="tx1"/>
          </a:fontRef>
        </p:style>
      </p:cxnSp>
      <p:sp>
        <p:nvSpPr>
          <p:cNvPr id="101" name="Rounded Rectangle 100"/>
          <p:cNvSpPr/>
          <p:nvPr/>
        </p:nvSpPr>
        <p:spPr>
          <a:xfrm>
            <a:off x="7315200" y="533400"/>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white">
                    <a:lumMod val="85000"/>
                  </a:prstClr>
                </a:solidFill>
              </a:rPr>
              <a:t>Search..</a:t>
            </a:r>
            <a:endParaRPr lang="en-US" sz="1600" b="1" dirty="0">
              <a:solidFill>
                <a:prstClr val="white">
                  <a:lumMod val="85000"/>
                </a:prstClr>
              </a:solidFill>
            </a:endParaRPr>
          </a:p>
        </p:txBody>
      </p:sp>
      <p:pic>
        <p:nvPicPr>
          <p:cNvPr id="1027" name="Picture 3"/>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8844280" y="600075"/>
            <a:ext cx="223520" cy="182880"/>
          </a:xfrm>
          <a:prstGeom prst="rect">
            <a:avLst/>
          </a:prstGeom>
          <a:noFill/>
          <a:ln w="9525">
            <a:noFill/>
            <a:miter lim="800000"/>
            <a:headEnd/>
            <a:tailEnd/>
          </a:ln>
        </p:spPr>
      </p:pic>
      <p:sp>
        <p:nvSpPr>
          <p:cNvPr id="102" name="Rounded Rectangle 101"/>
          <p:cNvSpPr/>
          <p:nvPr/>
        </p:nvSpPr>
        <p:spPr>
          <a:xfrm>
            <a:off x="6324600" y="533400"/>
            <a:ext cx="990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smtClean="0">
                <a:solidFill>
                  <a:prstClr val="black"/>
                </a:solidFill>
              </a:rPr>
              <a:t>Company</a:t>
            </a:r>
            <a:endParaRPr lang="en-US" sz="1600" b="1" dirty="0">
              <a:solidFill>
                <a:prstClr val="black"/>
              </a:solidFill>
            </a:endParaRPr>
          </a:p>
        </p:txBody>
      </p:sp>
      <p:sp>
        <p:nvSpPr>
          <p:cNvPr id="103" name="Isosceles Triangle 102"/>
          <p:cNvSpPr/>
          <p:nvPr/>
        </p:nvSpPr>
        <p:spPr>
          <a:xfrm flipV="1">
            <a:off x="7056120" y="6096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4" name="TextBox 33"/>
          <p:cNvSpPr txBox="1"/>
          <p:nvPr/>
        </p:nvSpPr>
        <p:spPr>
          <a:xfrm>
            <a:off x="2362200" y="1447800"/>
            <a:ext cx="1752600" cy="369332"/>
          </a:xfrm>
          <a:prstGeom prst="rect">
            <a:avLst/>
          </a:prstGeom>
          <a:noFill/>
        </p:spPr>
        <p:txBody>
          <a:bodyPr wrap="square" rtlCol="0">
            <a:spAutoFit/>
          </a:bodyPr>
          <a:lstStyle/>
          <a:p>
            <a:r>
              <a:rPr lang="en-US" b="1" dirty="0" smtClean="0">
                <a:solidFill>
                  <a:prstClr val="black"/>
                </a:solidFill>
              </a:rPr>
              <a:t>Posting Service</a:t>
            </a:r>
            <a:endParaRPr lang="en-US" b="1" dirty="0">
              <a:solidFill>
                <a:prstClr val="black"/>
              </a:solidFill>
            </a:endParaRPr>
          </a:p>
        </p:txBody>
      </p:sp>
      <p:sp>
        <p:nvSpPr>
          <p:cNvPr id="43" name="TextBox 42"/>
          <p:cNvSpPr txBox="1"/>
          <p:nvPr/>
        </p:nvSpPr>
        <p:spPr>
          <a:xfrm>
            <a:off x="2362200" y="1066801"/>
            <a:ext cx="2819400" cy="461665"/>
          </a:xfrm>
          <a:prstGeom prst="rect">
            <a:avLst/>
          </a:prstGeom>
          <a:noFill/>
        </p:spPr>
        <p:txBody>
          <a:bodyPr wrap="square" rtlCol="0">
            <a:spAutoFit/>
          </a:bodyPr>
          <a:lstStyle/>
          <a:p>
            <a:r>
              <a:rPr lang="en-US" sz="2400" b="1" dirty="0" smtClean="0">
                <a:solidFill>
                  <a:prstClr val="black"/>
                </a:solidFill>
              </a:rPr>
              <a:t>Services</a:t>
            </a:r>
            <a:endParaRPr lang="en-US" sz="2400" b="1" dirty="0">
              <a:solidFill>
                <a:prstClr val="black"/>
              </a:solidFill>
            </a:endParaRPr>
          </a:p>
        </p:txBody>
      </p:sp>
      <p:sp>
        <p:nvSpPr>
          <p:cNvPr id="28" name="Rounded Rectangle 27"/>
          <p:cNvSpPr/>
          <p:nvPr/>
        </p:nvSpPr>
        <p:spPr>
          <a:xfrm>
            <a:off x="3429000" y="1905000"/>
            <a:ext cx="36576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30" name="TextBox 29"/>
          <p:cNvSpPr txBox="1"/>
          <p:nvPr/>
        </p:nvSpPr>
        <p:spPr>
          <a:xfrm>
            <a:off x="2743200" y="1905000"/>
            <a:ext cx="838200" cy="381000"/>
          </a:xfrm>
          <a:prstGeom prst="rect">
            <a:avLst/>
          </a:prstGeom>
          <a:noFill/>
        </p:spPr>
        <p:txBody>
          <a:bodyPr wrap="square" rtlCol="0">
            <a:spAutoFit/>
          </a:bodyPr>
          <a:lstStyle/>
          <a:p>
            <a:r>
              <a:rPr lang="en-US" dirty="0" smtClean="0">
                <a:solidFill>
                  <a:prstClr val="black"/>
                </a:solidFill>
              </a:rPr>
              <a:t>Title</a:t>
            </a:r>
            <a:endParaRPr lang="en-US" dirty="0">
              <a:solidFill>
                <a:prstClr val="black"/>
              </a:solidFill>
            </a:endParaRPr>
          </a:p>
        </p:txBody>
      </p:sp>
      <p:sp>
        <p:nvSpPr>
          <p:cNvPr id="50" name="TextBox 49"/>
          <p:cNvSpPr txBox="1"/>
          <p:nvPr/>
        </p:nvSpPr>
        <p:spPr>
          <a:xfrm>
            <a:off x="2362200" y="2362200"/>
            <a:ext cx="1219200" cy="369332"/>
          </a:xfrm>
          <a:prstGeom prst="rect">
            <a:avLst/>
          </a:prstGeom>
          <a:noFill/>
        </p:spPr>
        <p:txBody>
          <a:bodyPr wrap="square" rtlCol="0">
            <a:spAutoFit/>
          </a:bodyPr>
          <a:lstStyle/>
          <a:p>
            <a:r>
              <a:rPr lang="en-US" dirty="0" smtClean="0">
                <a:solidFill>
                  <a:prstClr val="black"/>
                </a:solidFill>
              </a:rPr>
              <a:t>Industry</a:t>
            </a:r>
            <a:endParaRPr lang="en-US" dirty="0">
              <a:solidFill>
                <a:prstClr val="black"/>
              </a:solidFill>
            </a:endParaRPr>
          </a:p>
        </p:txBody>
      </p:sp>
      <p:sp>
        <p:nvSpPr>
          <p:cNvPr id="51" name="Rounded Rectangle 50"/>
          <p:cNvSpPr/>
          <p:nvPr/>
        </p:nvSpPr>
        <p:spPr>
          <a:xfrm>
            <a:off x="3429000" y="2438399"/>
            <a:ext cx="1828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52" name="TextBox 51"/>
          <p:cNvSpPr txBox="1"/>
          <p:nvPr/>
        </p:nvSpPr>
        <p:spPr>
          <a:xfrm>
            <a:off x="2362200" y="2971800"/>
            <a:ext cx="1219200" cy="369332"/>
          </a:xfrm>
          <a:prstGeom prst="rect">
            <a:avLst/>
          </a:prstGeom>
          <a:noFill/>
        </p:spPr>
        <p:txBody>
          <a:bodyPr wrap="square" rtlCol="0">
            <a:spAutoFit/>
          </a:bodyPr>
          <a:lstStyle/>
          <a:p>
            <a:r>
              <a:rPr lang="en-US" dirty="0" smtClean="0">
                <a:solidFill>
                  <a:prstClr val="black"/>
                </a:solidFill>
              </a:rPr>
              <a:t>Duration</a:t>
            </a:r>
            <a:endParaRPr lang="en-US" dirty="0">
              <a:solidFill>
                <a:prstClr val="black"/>
              </a:solidFill>
            </a:endParaRPr>
          </a:p>
        </p:txBody>
      </p:sp>
      <p:sp>
        <p:nvSpPr>
          <p:cNvPr id="53" name="Rounded Rectangle 52"/>
          <p:cNvSpPr/>
          <p:nvPr/>
        </p:nvSpPr>
        <p:spPr>
          <a:xfrm>
            <a:off x="4038600" y="3417332"/>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56" name="Rounded Rectangle 55"/>
          <p:cNvSpPr/>
          <p:nvPr/>
        </p:nvSpPr>
        <p:spPr>
          <a:xfrm>
            <a:off x="6400800" y="3417332"/>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57" name="TextBox 56"/>
          <p:cNvSpPr txBox="1"/>
          <p:nvPr/>
        </p:nvSpPr>
        <p:spPr>
          <a:xfrm>
            <a:off x="3124200" y="3341132"/>
            <a:ext cx="1219200" cy="369332"/>
          </a:xfrm>
          <a:prstGeom prst="rect">
            <a:avLst/>
          </a:prstGeom>
          <a:noFill/>
        </p:spPr>
        <p:txBody>
          <a:bodyPr wrap="square" rtlCol="0">
            <a:spAutoFit/>
          </a:bodyPr>
          <a:lstStyle/>
          <a:p>
            <a:r>
              <a:rPr lang="en-US" dirty="0" smtClean="0">
                <a:solidFill>
                  <a:prstClr val="black"/>
                </a:solidFill>
              </a:rPr>
              <a:t>Start </a:t>
            </a:r>
            <a:endParaRPr lang="en-US" dirty="0">
              <a:solidFill>
                <a:prstClr val="black"/>
              </a:solidFill>
            </a:endParaRPr>
          </a:p>
        </p:txBody>
      </p:sp>
      <p:sp>
        <p:nvSpPr>
          <p:cNvPr id="58" name="TextBox 57"/>
          <p:cNvSpPr txBox="1"/>
          <p:nvPr/>
        </p:nvSpPr>
        <p:spPr>
          <a:xfrm>
            <a:off x="5486400" y="3341132"/>
            <a:ext cx="1219200" cy="369332"/>
          </a:xfrm>
          <a:prstGeom prst="rect">
            <a:avLst/>
          </a:prstGeom>
          <a:noFill/>
        </p:spPr>
        <p:txBody>
          <a:bodyPr wrap="square" rtlCol="0">
            <a:spAutoFit/>
          </a:bodyPr>
          <a:lstStyle/>
          <a:p>
            <a:r>
              <a:rPr lang="en-US" dirty="0" smtClean="0">
                <a:solidFill>
                  <a:prstClr val="black"/>
                </a:solidFill>
              </a:rPr>
              <a:t>End</a:t>
            </a:r>
            <a:endParaRPr lang="en-US" dirty="0">
              <a:solidFill>
                <a:prstClr val="black"/>
              </a:solidFill>
            </a:endParaRPr>
          </a:p>
        </p:txBody>
      </p:sp>
      <p:sp>
        <p:nvSpPr>
          <p:cNvPr id="59" name="TextBox 58"/>
          <p:cNvSpPr txBox="1"/>
          <p:nvPr/>
        </p:nvSpPr>
        <p:spPr>
          <a:xfrm>
            <a:off x="2438400" y="4114800"/>
            <a:ext cx="1219200" cy="369332"/>
          </a:xfrm>
          <a:prstGeom prst="rect">
            <a:avLst/>
          </a:prstGeom>
          <a:noFill/>
        </p:spPr>
        <p:txBody>
          <a:bodyPr wrap="square" rtlCol="0">
            <a:spAutoFit/>
          </a:bodyPr>
          <a:lstStyle/>
          <a:p>
            <a:r>
              <a:rPr lang="en-US" dirty="0">
                <a:solidFill>
                  <a:prstClr val="black"/>
                </a:solidFill>
              </a:rPr>
              <a:t>B</a:t>
            </a:r>
            <a:r>
              <a:rPr lang="en-US" dirty="0" smtClean="0">
                <a:solidFill>
                  <a:prstClr val="black"/>
                </a:solidFill>
              </a:rPr>
              <a:t>udget </a:t>
            </a:r>
            <a:endParaRPr lang="en-US" dirty="0">
              <a:solidFill>
                <a:prstClr val="black"/>
              </a:solidFill>
            </a:endParaRPr>
          </a:p>
        </p:txBody>
      </p:sp>
      <p:sp>
        <p:nvSpPr>
          <p:cNvPr id="60" name="Rounded Rectangle 59"/>
          <p:cNvSpPr/>
          <p:nvPr/>
        </p:nvSpPr>
        <p:spPr>
          <a:xfrm>
            <a:off x="3352800" y="4191000"/>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62" name="TextBox 61"/>
          <p:cNvSpPr txBox="1"/>
          <p:nvPr/>
        </p:nvSpPr>
        <p:spPr>
          <a:xfrm>
            <a:off x="5105400" y="4038600"/>
            <a:ext cx="1219200" cy="646331"/>
          </a:xfrm>
          <a:prstGeom prst="rect">
            <a:avLst/>
          </a:prstGeom>
          <a:noFill/>
        </p:spPr>
        <p:txBody>
          <a:bodyPr wrap="square" rtlCol="0">
            <a:spAutoFit/>
          </a:bodyPr>
          <a:lstStyle/>
          <a:p>
            <a:r>
              <a:rPr lang="en-US" dirty="0" smtClean="0">
                <a:solidFill>
                  <a:prstClr val="black"/>
                </a:solidFill>
              </a:rPr>
              <a:t>Services required </a:t>
            </a:r>
            <a:endParaRPr lang="en-US" dirty="0">
              <a:solidFill>
                <a:prstClr val="black"/>
              </a:solidFill>
            </a:endParaRPr>
          </a:p>
        </p:txBody>
      </p:sp>
      <p:sp>
        <p:nvSpPr>
          <p:cNvPr id="63" name="Rounded Rectangle 62"/>
          <p:cNvSpPr/>
          <p:nvPr/>
        </p:nvSpPr>
        <p:spPr>
          <a:xfrm>
            <a:off x="6400800" y="4191000"/>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sp>
        <p:nvSpPr>
          <p:cNvPr id="64" name="TextBox 63"/>
          <p:cNvSpPr txBox="1"/>
          <p:nvPr/>
        </p:nvSpPr>
        <p:spPr>
          <a:xfrm>
            <a:off x="2438400" y="4736068"/>
            <a:ext cx="1371600" cy="369332"/>
          </a:xfrm>
          <a:prstGeom prst="rect">
            <a:avLst/>
          </a:prstGeom>
          <a:noFill/>
        </p:spPr>
        <p:txBody>
          <a:bodyPr wrap="square" rtlCol="0">
            <a:spAutoFit/>
          </a:bodyPr>
          <a:lstStyle/>
          <a:p>
            <a:r>
              <a:rPr lang="en-US" dirty="0" smtClean="0">
                <a:solidFill>
                  <a:prstClr val="black"/>
                </a:solidFill>
              </a:rPr>
              <a:t>Description </a:t>
            </a:r>
            <a:endParaRPr lang="en-US" dirty="0">
              <a:solidFill>
                <a:prstClr val="black"/>
              </a:solidFill>
            </a:endParaRPr>
          </a:p>
        </p:txBody>
      </p:sp>
      <p:sp>
        <p:nvSpPr>
          <p:cNvPr id="65" name="Rounded Rectangle 64"/>
          <p:cNvSpPr/>
          <p:nvPr/>
        </p:nvSpPr>
        <p:spPr>
          <a:xfrm>
            <a:off x="3962400" y="4800600"/>
            <a:ext cx="2590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dirty="0">
              <a:solidFill>
                <a:prstClr val="black"/>
              </a:solidFill>
            </a:endParaRPr>
          </a:p>
        </p:txBody>
      </p:sp>
      <p:cxnSp>
        <p:nvCxnSpPr>
          <p:cNvPr id="66" name="Straight Connector 65"/>
          <p:cNvCxnSpPr/>
          <p:nvPr/>
        </p:nvCxnSpPr>
        <p:spPr>
          <a:xfrm>
            <a:off x="2104571" y="5943600"/>
            <a:ext cx="7039429" cy="0"/>
          </a:xfrm>
          <a:prstGeom prst="line">
            <a:avLst/>
          </a:prstGeom>
          <a:ln/>
        </p:spPr>
        <p:style>
          <a:lnRef idx="2">
            <a:schemeClr val="accent5"/>
          </a:lnRef>
          <a:fillRef idx="0">
            <a:schemeClr val="accent5"/>
          </a:fillRef>
          <a:effectRef idx="1">
            <a:schemeClr val="accent5"/>
          </a:effectRef>
          <a:fontRef idx="minor">
            <a:schemeClr val="tx1"/>
          </a:fontRef>
        </p:style>
      </p:cxnSp>
      <p:sp>
        <p:nvSpPr>
          <p:cNvPr id="67" name="TextBox 66"/>
          <p:cNvSpPr txBox="1"/>
          <p:nvPr/>
        </p:nvSpPr>
        <p:spPr>
          <a:xfrm>
            <a:off x="2133600" y="6019800"/>
            <a:ext cx="4343400" cy="369332"/>
          </a:xfrm>
          <a:prstGeom prst="rect">
            <a:avLst/>
          </a:prstGeom>
          <a:noFill/>
        </p:spPr>
        <p:txBody>
          <a:bodyPr wrap="square" rtlCol="0">
            <a:spAutoFit/>
          </a:bodyPr>
          <a:lstStyle/>
          <a:p>
            <a:r>
              <a:rPr lang="en-US" b="1" dirty="0" smtClean="0">
                <a:solidFill>
                  <a:prstClr val="black"/>
                </a:solidFill>
              </a:rPr>
              <a:t>Summary of requests</a:t>
            </a:r>
            <a:endParaRPr lang="en-US" b="1" dirty="0">
              <a:solidFill>
                <a:prstClr val="black"/>
              </a:solidFill>
            </a:endParaRPr>
          </a:p>
        </p:txBody>
      </p:sp>
      <p:sp>
        <p:nvSpPr>
          <p:cNvPr id="69" name="Rounded Rectangle 68"/>
          <p:cNvSpPr/>
          <p:nvPr/>
        </p:nvSpPr>
        <p:spPr>
          <a:xfrm>
            <a:off x="2209800" y="6477000"/>
            <a:ext cx="67818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prstClr val="black"/>
                </a:solidFill>
              </a:rPr>
              <a:t>Request 1</a:t>
            </a:r>
            <a:endParaRPr lang="en-US" b="1" dirty="0">
              <a:solidFill>
                <a:prstClr val="black"/>
              </a:solidFill>
            </a:endParaRPr>
          </a:p>
        </p:txBody>
      </p:sp>
      <p:sp>
        <p:nvSpPr>
          <p:cNvPr id="71" name="Rounded Rectangle 70"/>
          <p:cNvSpPr/>
          <p:nvPr/>
        </p:nvSpPr>
        <p:spPr>
          <a:xfrm>
            <a:off x="6019800" y="5410200"/>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prstClr val="black"/>
                </a:solidFill>
              </a:rPr>
              <a:t>Reset</a:t>
            </a:r>
            <a:endParaRPr lang="en-US" sz="1400" b="1" dirty="0">
              <a:solidFill>
                <a:prstClr val="black"/>
              </a:solidFill>
            </a:endParaRPr>
          </a:p>
        </p:txBody>
      </p:sp>
      <p:sp>
        <p:nvSpPr>
          <p:cNvPr id="72" name="Rounded Rectangle 71"/>
          <p:cNvSpPr/>
          <p:nvPr/>
        </p:nvSpPr>
        <p:spPr>
          <a:xfrm>
            <a:off x="7391400" y="5410200"/>
            <a:ext cx="1143000" cy="304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prstClr val="black"/>
                </a:solidFill>
              </a:rPr>
              <a:t>Post</a:t>
            </a:r>
            <a:endParaRPr lang="en-US" sz="1400" b="1" dirty="0">
              <a:solidFill>
                <a:prstClr val="black"/>
              </a:solidFill>
            </a:endParaRPr>
          </a:p>
        </p:txBody>
      </p:sp>
    </p:spTree>
    <p:extLst>
      <p:ext uri="{BB962C8B-B14F-4D97-AF65-F5344CB8AC3E}">
        <p14:creationId xmlns="" xmlns:p14="http://schemas.microsoft.com/office/powerpoint/2010/main" val="8064301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3581400" y="2286000"/>
            <a:ext cx="38862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b="1" dirty="0" smtClean="0">
                <a:solidFill>
                  <a:prstClr val="white">
                    <a:lumMod val="85000"/>
                  </a:prstClr>
                </a:solidFill>
              </a:rPr>
              <a:t>Search..</a:t>
            </a:r>
            <a:endParaRPr lang="en-US" sz="2000" b="1" dirty="0">
              <a:solidFill>
                <a:prstClr val="white">
                  <a:lumMod val="85000"/>
                </a:prstClr>
              </a:solidFill>
            </a:endParaRPr>
          </a:p>
        </p:txBody>
      </p:sp>
      <p:pic>
        <p:nvPicPr>
          <p:cNvPr id="5" name="Picture 3"/>
          <p:cNvPicPr>
            <a:picLocks noChangeAspect="1" noChangeArrowheads="1"/>
          </p:cNvPicPr>
          <p:nvPr/>
        </p:nvPicPr>
        <p:blipFill>
          <a:blip r:embed="rId2" cstate="print">
            <a:clrChange>
              <a:clrFrom>
                <a:srgbClr val="FFFFFF"/>
              </a:clrFrom>
              <a:clrTo>
                <a:srgbClr val="FFFFFF">
                  <a:alpha val="0"/>
                </a:srgbClr>
              </a:clrTo>
            </a:clrChange>
          </a:blip>
          <a:srcRect/>
          <a:stretch>
            <a:fillRect/>
          </a:stretch>
        </p:blipFill>
        <p:spPr bwMode="auto">
          <a:xfrm>
            <a:off x="6934200" y="2286000"/>
            <a:ext cx="477308" cy="390525"/>
          </a:xfrm>
          <a:prstGeom prst="rect">
            <a:avLst/>
          </a:prstGeom>
          <a:noFill/>
          <a:ln w="9525">
            <a:noFill/>
            <a:miter lim="800000"/>
            <a:headEnd/>
            <a:tailEnd/>
          </a:ln>
        </p:spPr>
      </p:pic>
      <p:sp>
        <p:nvSpPr>
          <p:cNvPr id="6" name="Rounded Rectangle 5"/>
          <p:cNvSpPr/>
          <p:nvPr/>
        </p:nvSpPr>
        <p:spPr>
          <a:xfrm>
            <a:off x="1828800" y="2286000"/>
            <a:ext cx="17526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prstClr val="black"/>
                </a:solidFill>
              </a:rPr>
              <a:t>Company</a:t>
            </a:r>
            <a:endParaRPr lang="en-US" sz="2400" b="1" dirty="0">
              <a:solidFill>
                <a:prstClr val="black"/>
              </a:solidFill>
            </a:endParaRPr>
          </a:p>
        </p:txBody>
      </p:sp>
      <p:sp>
        <p:nvSpPr>
          <p:cNvPr id="7" name="Isosceles Triangle 6"/>
          <p:cNvSpPr/>
          <p:nvPr/>
        </p:nvSpPr>
        <p:spPr>
          <a:xfrm flipV="1">
            <a:off x="3322320" y="2362200"/>
            <a:ext cx="182880" cy="182880"/>
          </a:xfrm>
          <a:prstGeom prst="triangle">
            <a:avLst/>
          </a:prstGeom>
          <a:solidFill>
            <a:schemeClr val="tx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Rounded Rectangle 7"/>
          <p:cNvSpPr/>
          <p:nvPr/>
        </p:nvSpPr>
        <p:spPr>
          <a:xfrm>
            <a:off x="1828800" y="2971800"/>
            <a:ext cx="17526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prstClr val="black"/>
                </a:solidFill>
              </a:rPr>
              <a:t>Individuals</a:t>
            </a:r>
            <a:endParaRPr lang="en-US" sz="2400" b="1" dirty="0">
              <a:solidFill>
                <a:prstClr val="black"/>
              </a:solidFill>
            </a:endParaRPr>
          </a:p>
        </p:txBody>
      </p:sp>
      <p:sp>
        <p:nvSpPr>
          <p:cNvPr id="9" name="Rounded Rectangle 8"/>
          <p:cNvSpPr/>
          <p:nvPr/>
        </p:nvSpPr>
        <p:spPr>
          <a:xfrm>
            <a:off x="1828800" y="3657600"/>
            <a:ext cx="1752600" cy="685800"/>
          </a:xfrm>
          <a:prstGeom prst="roundRect">
            <a:avLst/>
          </a:prstGeom>
          <a:solidFill>
            <a:schemeClr val="bg1"/>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b="1" dirty="0" smtClean="0">
                <a:solidFill>
                  <a:prstClr val="black"/>
                </a:solidFill>
              </a:rPr>
              <a:t>Jobs</a:t>
            </a:r>
            <a:endParaRPr lang="en-US" sz="2400" b="1" dirty="0">
              <a:solidFill>
                <a:prstClr val="black"/>
              </a:solidFill>
            </a:endParaRPr>
          </a:p>
        </p:txBody>
      </p:sp>
    </p:spTree>
    <p:extLst>
      <p:ext uri="{BB962C8B-B14F-4D97-AF65-F5344CB8AC3E}">
        <p14:creationId xmlns="" xmlns:p14="http://schemas.microsoft.com/office/powerpoint/2010/main" val="13815690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b="1" dirty="0" err="1" smtClean="0"/>
              <a:t>Javascript</a:t>
            </a:r>
            <a:endParaRPr lang="en-US" b="1" dirty="0" smtClean="0"/>
          </a:p>
          <a:p>
            <a:r>
              <a:rPr lang="en-US" b="1" dirty="0" err="1" smtClean="0"/>
              <a:t>AngularJS</a:t>
            </a:r>
            <a:endParaRPr lang="en-US" b="1" dirty="0" smtClean="0"/>
          </a:p>
          <a:p>
            <a:pPr lvl="1"/>
            <a:r>
              <a:rPr lang="en-US" dirty="0" smtClean="0"/>
              <a:t>Allows </a:t>
            </a:r>
            <a:r>
              <a:rPr lang="en-US" dirty="0"/>
              <a:t>the extension of HTML vocabulary for web application that results in an environment that is extraordinarily expressive, readable, and quick to develop. </a:t>
            </a:r>
          </a:p>
          <a:p>
            <a:pPr marL="457200" lvl="1" indent="0">
              <a:buNone/>
            </a:pPr>
            <a:endParaRPr lang="en-US" dirty="0" smtClean="0"/>
          </a:p>
        </p:txBody>
      </p:sp>
      <p:sp>
        <p:nvSpPr>
          <p:cNvPr id="2" name="Title 1"/>
          <p:cNvSpPr>
            <a:spLocks noGrp="1"/>
          </p:cNvSpPr>
          <p:nvPr>
            <p:ph type="title"/>
          </p:nvPr>
        </p:nvSpPr>
        <p:spPr>
          <a:xfrm>
            <a:off x="464400" y="410837"/>
            <a:ext cx="8222400" cy="884563"/>
          </a:xfrm>
        </p:spPr>
        <p:txBody>
          <a:bodyPr>
            <a:normAutofit/>
          </a:bodyPr>
          <a:lstStyle/>
          <a:p>
            <a:r>
              <a:rPr lang="en-US" dirty="0" smtClean="0"/>
              <a:t>What language will we be using</a:t>
            </a:r>
            <a:endParaRPr lang="en-US" dirty="0"/>
          </a:p>
        </p:txBody>
      </p:sp>
    </p:spTree>
    <p:extLst>
      <p:ext uri="{BB962C8B-B14F-4D97-AF65-F5344CB8AC3E}">
        <p14:creationId xmlns="" xmlns:p14="http://schemas.microsoft.com/office/powerpoint/2010/main" val="31909778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p:txBody>
          <a:bodyPr/>
          <a:lstStyle/>
          <a:p>
            <a:pPr marL="0" indent="0">
              <a:buNone/>
            </a:pPr>
            <a:r>
              <a:rPr lang="en-US" b="1" dirty="0" smtClean="0"/>
              <a:t>Iterative process</a:t>
            </a:r>
          </a:p>
          <a:p>
            <a:pPr lvl="1"/>
            <a:r>
              <a:rPr lang="en-US" dirty="0" smtClean="0"/>
              <a:t>Client’s </a:t>
            </a:r>
            <a:r>
              <a:rPr lang="en-US" dirty="0"/>
              <a:t>feedback can be </a:t>
            </a:r>
            <a:r>
              <a:rPr lang="en-US" b="1" dirty="0"/>
              <a:t>sought periodically</a:t>
            </a:r>
          </a:p>
          <a:p>
            <a:pPr lvl="1"/>
            <a:r>
              <a:rPr lang="en-US" b="1" dirty="0"/>
              <a:t>T</a:t>
            </a:r>
            <a:r>
              <a:rPr lang="en-US" b="1" dirty="0" smtClean="0"/>
              <a:t>ailored </a:t>
            </a:r>
            <a:r>
              <a:rPr lang="en-US" b="1" dirty="0"/>
              <a:t>to the client’s demand </a:t>
            </a:r>
            <a:r>
              <a:rPr lang="en-US" dirty="0"/>
              <a:t>as much as possible. </a:t>
            </a:r>
            <a:endParaRPr lang="en-US" dirty="0" smtClean="0"/>
          </a:p>
          <a:p>
            <a:pPr>
              <a:buNone/>
            </a:pPr>
            <a:endParaRPr lang="en-US" dirty="0" smtClean="0"/>
          </a:p>
          <a:p>
            <a:pPr>
              <a:buNone/>
            </a:pPr>
            <a:r>
              <a:rPr lang="en-US" b="1" dirty="0" smtClean="0"/>
              <a:t>Project Management tool</a:t>
            </a:r>
          </a:p>
          <a:p>
            <a:pPr lvl="1"/>
            <a:r>
              <a:rPr lang="en-US" dirty="0" smtClean="0"/>
              <a:t>Microsoft Project</a:t>
            </a:r>
          </a:p>
          <a:p>
            <a:pPr lvl="2"/>
            <a:r>
              <a:rPr lang="en-US" dirty="0" smtClean="0"/>
              <a:t>Minimal learning curve</a:t>
            </a:r>
          </a:p>
          <a:p>
            <a:pPr lvl="1"/>
            <a:endParaRPr lang="en-US" dirty="0"/>
          </a:p>
          <a:p>
            <a:pPr lvl="1"/>
            <a:endParaRPr lang="en-US" dirty="0"/>
          </a:p>
          <a:p>
            <a:pPr marL="457200" lvl="1" indent="0">
              <a:buNone/>
            </a:pPr>
            <a:endParaRPr lang="en-US" dirty="0"/>
          </a:p>
        </p:txBody>
      </p:sp>
      <p:sp>
        <p:nvSpPr>
          <p:cNvPr id="2" name="Title 1"/>
          <p:cNvSpPr>
            <a:spLocks noGrp="1"/>
          </p:cNvSpPr>
          <p:nvPr>
            <p:ph type="title"/>
          </p:nvPr>
        </p:nvSpPr>
        <p:spPr>
          <a:xfrm>
            <a:off x="464400" y="410837"/>
            <a:ext cx="8222400" cy="884563"/>
          </a:xfrm>
        </p:spPr>
        <p:txBody>
          <a:bodyPr>
            <a:normAutofit/>
          </a:bodyPr>
          <a:lstStyle/>
          <a:p>
            <a:r>
              <a:rPr lang="en-US" dirty="0" smtClean="0"/>
              <a:t>Project </a:t>
            </a:r>
            <a:r>
              <a:rPr lang="en-US" dirty="0"/>
              <a:t>M</a:t>
            </a:r>
            <a:r>
              <a:rPr lang="en-US" dirty="0" smtClean="0"/>
              <a:t>anagement Methodology</a:t>
            </a:r>
            <a:endParaRPr lang="en-US" dirty="0"/>
          </a:p>
        </p:txBody>
      </p:sp>
    </p:spTree>
    <p:extLst>
      <p:ext uri="{BB962C8B-B14F-4D97-AF65-F5344CB8AC3E}">
        <p14:creationId xmlns="" xmlns:p14="http://schemas.microsoft.com/office/powerpoint/2010/main" val="15837257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a:spLocks noGrp="1"/>
          </p:cNvSpPr>
          <p:nvPr>
            <p:ph type="title"/>
          </p:nvPr>
        </p:nvSpPr>
        <p:spPr>
          <a:xfrm>
            <a:off x="457200" y="274638"/>
            <a:ext cx="8229600" cy="1143000"/>
          </a:xfrm>
        </p:spPr>
        <p:txBody>
          <a:bodyPr/>
          <a:lstStyle/>
          <a:p>
            <a:r>
              <a:rPr lang="en-US" dirty="0" smtClean="0"/>
              <a:t>Risk Mitigation</a:t>
            </a:r>
            <a:endParaRPr lang="en-US" dirty="0"/>
          </a:p>
        </p:txBody>
      </p:sp>
      <p:graphicFrame>
        <p:nvGraphicFramePr>
          <p:cNvPr id="4" name="Table 3"/>
          <p:cNvGraphicFramePr>
            <a:graphicFrameLocks noGrp="1"/>
          </p:cNvGraphicFramePr>
          <p:nvPr/>
        </p:nvGraphicFramePr>
        <p:xfrm>
          <a:off x="304800" y="1295400"/>
          <a:ext cx="8610600" cy="3678120"/>
        </p:xfrm>
        <a:graphic>
          <a:graphicData uri="http://schemas.openxmlformats.org/drawingml/2006/table">
            <a:tbl>
              <a:tblPr firstRow="1" bandRow="1">
                <a:tableStyleId>{5C22544A-7EE6-4342-B048-85BDC9FD1C3A}</a:tableStyleId>
              </a:tblPr>
              <a:tblGrid>
                <a:gridCol w="2819400"/>
                <a:gridCol w="1524000"/>
                <a:gridCol w="4267200"/>
              </a:tblGrid>
              <a:tr h="370840">
                <a:tc>
                  <a:txBody>
                    <a:bodyPr/>
                    <a:lstStyle/>
                    <a:p>
                      <a:pPr marL="0" marR="0" algn="ctr"/>
                      <a:r>
                        <a:rPr lang="en-US" sz="1600" dirty="0"/>
                        <a:t>Risk</a:t>
                      </a:r>
                      <a:endParaRPr lang="en-US" sz="1600" b="1" dirty="0">
                        <a:latin typeface="Cambria"/>
                        <a:ea typeface="ＭＳ 明朝"/>
                        <a:cs typeface="Times New Roman"/>
                      </a:endParaRPr>
                    </a:p>
                  </a:txBody>
                  <a:tcPr marL="72000" marR="72000" marT="72000" marB="72000"/>
                </a:tc>
                <a:tc>
                  <a:txBody>
                    <a:bodyPr/>
                    <a:lstStyle/>
                    <a:p>
                      <a:pPr marL="0" marR="0" algn="ctr"/>
                      <a:r>
                        <a:rPr lang="en-US" sz="1600" dirty="0" smtClean="0"/>
                        <a:t>Impact Level</a:t>
                      </a:r>
                      <a:endParaRPr lang="en-US" sz="1600" b="1" dirty="0">
                        <a:latin typeface="Cambria"/>
                        <a:ea typeface="ＭＳ 明朝"/>
                        <a:cs typeface="Times New Roman"/>
                      </a:endParaRPr>
                    </a:p>
                  </a:txBody>
                  <a:tcPr marL="72000" marR="72000" marT="72000" marB="72000"/>
                </a:tc>
                <a:tc>
                  <a:txBody>
                    <a:bodyPr/>
                    <a:lstStyle/>
                    <a:p>
                      <a:pPr marL="0" marR="0" algn="ctr"/>
                      <a:r>
                        <a:rPr lang="en-US" sz="1600" dirty="0"/>
                        <a:t>Mitigation Plan</a:t>
                      </a:r>
                      <a:endParaRPr lang="en-US" sz="1600" b="1" dirty="0">
                        <a:latin typeface="Cambria"/>
                        <a:ea typeface="ＭＳ 明朝"/>
                        <a:cs typeface="Times New Roman"/>
                      </a:endParaRPr>
                    </a:p>
                  </a:txBody>
                  <a:tcPr marL="72000" marR="72000" marT="72000" marB="72000"/>
                </a:tc>
              </a:tr>
              <a:tr h="370840">
                <a:tc>
                  <a:txBody>
                    <a:bodyPr/>
                    <a:lstStyle/>
                    <a:p>
                      <a:pPr marL="0" marR="0" algn="ctr"/>
                      <a:r>
                        <a:rPr lang="en-US" sz="1600" dirty="0">
                          <a:solidFill>
                            <a:schemeClr val="tx2"/>
                          </a:solidFill>
                        </a:rPr>
                        <a:t>Using an unfamiliar programming language </a:t>
                      </a:r>
                      <a:endParaRPr lang="en-US" sz="1600" b="1" dirty="0">
                        <a:solidFill>
                          <a:schemeClr val="tx2"/>
                        </a:solidFill>
                        <a:latin typeface="Cambria"/>
                        <a:ea typeface="ＭＳ 明朝"/>
                        <a:cs typeface="Times New Roman"/>
                      </a:endParaRPr>
                    </a:p>
                  </a:txBody>
                  <a:tcPr marL="72000" marR="72000" marT="72000" marB="72000" anchor="ctr"/>
                </a:tc>
                <a:tc>
                  <a:txBody>
                    <a:bodyPr/>
                    <a:lstStyle/>
                    <a:p>
                      <a:pPr marL="0" marR="0" algn="ctr"/>
                      <a:r>
                        <a:rPr lang="en-US" sz="1600" dirty="0" smtClean="0">
                          <a:solidFill>
                            <a:schemeClr val="tx2"/>
                          </a:solidFill>
                          <a:latin typeface="+mn-lt"/>
                          <a:ea typeface="+mn-ea"/>
                          <a:cs typeface="+mn-cs"/>
                        </a:rPr>
                        <a:t>Low</a:t>
                      </a:r>
                      <a:endParaRPr lang="en-US" sz="1600" dirty="0">
                        <a:solidFill>
                          <a:schemeClr val="tx2"/>
                        </a:solidFill>
                        <a:latin typeface="Cambria"/>
                        <a:ea typeface="ＭＳ 明朝"/>
                        <a:cs typeface="Times New Roman"/>
                      </a:endParaRPr>
                    </a:p>
                  </a:txBody>
                  <a:tcPr marL="72000" marR="72000" marT="72000" marB="72000" anchor="ctr"/>
                </a:tc>
                <a:tc>
                  <a:txBody>
                    <a:bodyPr/>
                    <a:lstStyle/>
                    <a:p>
                      <a:pPr marL="174625" marR="0" lvl="0" indent="-174625">
                        <a:spcAft>
                          <a:spcPts val="600"/>
                        </a:spcAft>
                        <a:buFont typeface="Arial" pitchFamily="34" charset="0"/>
                        <a:buChar char="•"/>
                      </a:pPr>
                      <a:r>
                        <a:rPr lang="en-US" sz="1600" dirty="0">
                          <a:solidFill>
                            <a:schemeClr val="tx2"/>
                          </a:solidFill>
                        </a:rPr>
                        <a:t>Ensure that all group members </a:t>
                      </a:r>
                      <a:r>
                        <a:rPr lang="en-US" sz="1600" dirty="0" smtClean="0">
                          <a:solidFill>
                            <a:schemeClr val="tx2"/>
                          </a:solidFill>
                        </a:rPr>
                        <a:t>conduct research </a:t>
                      </a:r>
                      <a:r>
                        <a:rPr lang="en-US" sz="1600" dirty="0">
                          <a:solidFill>
                            <a:schemeClr val="tx2"/>
                          </a:solidFill>
                        </a:rPr>
                        <a:t>on </a:t>
                      </a:r>
                      <a:r>
                        <a:rPr lang="en-US" sz="1600" dirty="0" smtClean="0">
                          <a:solidFill>
                            <a:schemeClr val="tx2"/>
                          </a:solidFill>
                        </a:rPr>
                        <a:t>JavaScript</a:t>
                      </a:r>
                    </a:p>
                    <a:p>
                      <a:pPr marL="174625" marR="0" lvl="0" indent="-174625">
                        <a:spcAft>
                          <a:spcPts val="600"/>
                        </a:spcAft>
                        <a:buFont typeface="Arial" pitchFamily="34" charset="0"/>
                        <a:buChar char="•"/>
                      </a:pPr>
                      <a:r>
                        <a:rPr lang="en-US" sz="1600" dirty="0" smtClean="0">
                          <a:solidFill>
                            <a:schemeClr val="tx2"/>
                          </a:solidFill>
                        </a:rPr>
                        <a:t>Lead </a:t>
                      </a:r>
                      <a:r>
                        <a:rPr lang="en-US" sz="1600" dirty="0">
                          <a:solidFill>
                            <a:schemeClr val="tx2"/>
                          </a:solidFill>
                        </a:rPr>
                        <a:t>developer to conduct peer teaching sessions to ensure that all members understand the programming language</a:t>
                      </a:r>
                      <a:endParaRPr lang="en-US" sz="1600" dirty="0">
                        <a:solidFill>
                          <a:schemeClr val="tx2"/>
                        </a:solidFill>
                        <a:latin typeface="Cambria"/>
                        <a:ea typeface="ＭＳ 明朝"/>
                        <a:cs typeface="Times New Roman"/>
                      </a:endParaRPr>
                    </a:p>
                  </a:txBody>
                  <a:tcPr marL="72000" marR="72000" marT="72000" marB="72000" anchor="ctr"/>
                </a:tc>
              </a:tr>
              <a:tr h="370840">
                <a:tc>
                  <a:txBody>
                    <a:bodyPr/>
                    <a:lstStyle/>
                    <a:p>
                      <a:pPr marL="0" marR="0" algn="ctr"/>
                      <a:r>
                        <a:rPr lang="en-US" sz="1600" dirty="0">
                          <a:solidFill>
                            <a:schemeClr val="tx2"/>
                          </a:solidFill>
                          <a:latin typeface="+mn-lt"/>
                          <a:ea typeface="ＭＳ 明朝"/>
                          <a:cs typeface="Times New Roman"/>
                        </a:rPr>
                        <a:t>Sudden change in policy of LinkedIn which leads to some methods in LinkedIn API being either highly limited in usages or removed</a:t>
                      </a:r>
                    </a:p>
                  </a:txBody>
                  <a:tcPr marL="72000" marR="72000" marT="72000" marB="72000" anchor="ctr"/>
                </a:tc>
                <a:tc>
                  <a:txBody>
                    <a:bodyPr/>
                    <a:lstStyle/>
                    <a:p>
                      <a:pPr marL="0" marR="0" algn="ctr"/>
                      <a:r>
                        <a:rPr lang="en-US" sz="1600" dirty="0" smtClean="0">
                          <a:solidFill>
                            <a:schemeClr val="tx2"/>
                          </a:solidFill>
                          <a:latin typeface="+mn-lt"/>
                          <a:ea typeface="ＭＳ 明朝"/>
                          <a:cs typeface="Times New Roman"/>
                        </a:rPr>
                        <a:t>High</a:t>
                      </a:r>
                      <a:endParaRPr lang="en-US" sz="1600" dirty="0">
                        <a:solidFill>
                          <a:schemeClr val="tx2"/>
                        </a:solidFill>
                        <a:latin typeface="+mn-lt"/>
                        <a:ea typeface="ＭＳ 明朝"/>
                        <a:cs typeface="Times New Roman"/>
                      </a:endParaRPr>
                    </a:p>
                  </a:txBody>
                  <a:tcPr marL="72000" marR="72000" marT="72000" marB="72000" anchor="ctr"/>
                </a:tc>
                <a:tc>
                  <a:txBody>
                    <a:bodyPr/>
                    <a:lstStyle/>
                    <a:p>
                      <a:pPr marL="174625" marR="0" indent="-174625" algn="l">
                        <a:spcAft>
                          <a:spcPts val="600"/>
                        </a:spcAft>
                        <a:buFont typeface="Arial" pitchFamily="34" charset="0"/>
                        <a:buChar char="•"/>
                      </a:pPr>
                      <a:r>
                        <a:rPr lang="en-US" sz="1600" dirty="0">
                          <a:solidFill>
                            <a:schemeClr val="tx2"/>
                          </a:solidFill>
                          <a:latin typeface="+mn-lt"/>
                          <a:ea typeface="ＭＳ 明朝"/>
                          <a:cs typeface="Times New Roman"/>
                        </a:rPr>
                        <a:t>Research on other social medias and evaluate their applicability with regard to integrating with the HR application. </a:t>
                      </a:r>
                      <a:endParaRPr lang="en-US" sz="1600" dirty="0" smtClean="0">
                        <a:solidFill>
                          <a:schemeClr val="tx2"/>
                        </a:solidFill>
                        <a:latin typeface="+mn-lt"/>
                        <a:ea typeface="ＭＳ 明朝"/>
                        <a:cs typeface="Times New Roman"/>
                      </a:endParaRPr>
                    </a:p>
                    <a:p>
                      <a:pPr marL="174625" marR="0" indent="-174625" algn="l">
                        <a:spcAft>
                          <a:spcPts val="600"/>
                        </a:spcAft>
                        <a:buFont typeface="Arial" pitchFamily="34" charset="0"/>
                        <a:buChar char="•"/>
                      </a:pPr>
                      <a:r>
                        <a:rPr lang="en-US" sz="1600" dirty="0" smtClean="0">
                          <a:solidFill>
                            <a:schemeClr val="tx2"/>
                          </a:solidFill>
                          <a:latin typeface="+mn-lt"/>
                          <a:ea typeface="ＭＳ 明朝"/>
                          <a:cs typeface="Times New Roman"/>
                        </a:rPr>
                        <a:t>Ensure </a:t>
                      </a:r>
                      <a:r>
                        <a:rPr lang="en-US" sz="1600" dirty="0">
                          <a:solidFill>
                            <a:schemeClr val="tx2"/>
                          </a:solidFill>
                          <a:latin typeface="+mn-lt"/>
                          <a:ea typeface="ＭＳ 明朝"/>
                          <a:cs typeface="Times New Roman"/>
                        </a:rPr>
                        <a:t>that there are alternatives.</a:t>
                      </a:r>
                    </a:p>
                  </a:txBody>
                  <a:tcPr marL="72000" marR="72000" marT="72000" marB="72000" anchor="ctr"/>
                </a:tc>
              </a:tr>
            </a:tbl>
          </a:graphicData>
        </a:graphic>
      </p:graphicFrame>
    </p:spTree>
    <p:extLst>
      <p:ext uri="{BB962C8B-B14F-4D97-AF65-F5344CB8AC3E}">
        <p14:creationId xmlns="" xmlns:p14="http://schemas.microsoft.com/office/powerpoint/2010/main" val="40138939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Risk Mitigation</a:t>
            </a:r>
            <a:endParaRPr lang="en-US" dirty="0"/>
          </a:p>
        </p:txBody>
      </p:sp>
      <p:graphicFrame>
        <p:nvGraphicFramePr>
          <p:cNvPr id="4" name="Table 3"/>
          <p:cNvGraphicFramePr>
            <a:graphicFrameLocks noGrp="1"/>
          </p:cNvGraphicFramePr>
          <p:nvPr/>
        </p:nvGraphicFramePr>
        <p:xfrm>
          <a:off x="381001" y="1524000"/>
          <a:ext cx="8458198" cy="2314920"/>
        </p:xfrm>
        <a:graphic>
          <a:graphicData uri="http://schemas.openxmlformats.org/drawingml/2006/table">
            <a:tbl>
              <a:tblPr firstRow="1" bandRow="1">
                <a:tableStyleId>{5C22544A-7EE6-4342-B048-85BDC9FD1C3A}</a:tableStyleId>
              </a:tblPr>
              <a:tblGrid>
                <a:gridCol w="2743199"/>
                <a:gridCol w="1524000"/>
                <a:gridCol w="4190999"/>
              </a:tblGrid>
              <a:tr h="370840">
                <a:tc>
                  <a:txBody>
                    <a:bodyPr/>
                    <a:lstStyle/>
                    <a:p>
                      <a:pPr marL="0" marR="0" algn="ctr"/>
                      <a:r>
                        <a:rPr lang="en-US" sz="1600" dirty="0">
                          <a:latin typeface="+mn-lt"/>
                          <a:ea typeface="ＭＳ 明朝"/>
                          <a:cs typeface="Times New Roman"/>
                        </a:rPr>
                        <a:t>Risk</a:t>
                      </a:r>
                    </a:p>
                  </a:txBody>
                  <a:tcPr marL="72000" marR="72000" marT="72000" marB="72000" anchor="ctr"/>
                </a:tc>
                <a:tc>
                  <a:txBody>
                    <a:bodyPr/>
                    <a:lstStyle/>
                    <a:p>
                      <a:pPr marL="0" marR="0" algn="ctr"/>
                      <a:r>
                        <a:rPr lang="en-US" sz="1600" dirty="0" smtClean="0">
                          <a:latin typeface="+mn-lt"/>
                          <a:ea typeface="ＭＳ 明朝"/>
                          <a:cs typeface="Times New Roman"/>
                        </a:rPr>
                        <a:t>Risk Level</a:t>
                      </a:r>
                      <a:endParaRPr lang="en-US" sz="1600" dirty="0">
                        <a:latin typeface="+mn-lt"/>
                        <a:ea typeface="ＭＳ 明朝"/>
                        <a:cs typeface="Times New Roman"/>
                      </a:endParaRPr>
                    </a:p>
                  </a:txBody>
                  <a:tcPr marL="72000" marR="72000" marT="72000" marB="72000" anchor="ctr"/>
                </a:tc>
                <a:tc>
                  <a:txBody>
                    <a:bodyPr/>
                    <a:lstStyle/>
                    <a:p>
                      <a:pPr marL="0" marR="0" algn="ctr"/>
                      <a:r>
                        <a:rPr lang="en-US" sz="1600" dirty="0">
                          <a:latin typeface="+mn-lt"/>
                          <a:ea typeface="ＭＳ 明朝"/>
                          <a:cs typeface="Times New Roman"/>
                        </a:rPr>
                        <a:t>Mitigation Plan</a:t>
                      </a:r>
                    </a:p>
                  </a:txBody>
                  <a:tcPr marL="72000" marR="72000" marT="72000" marB="72000" anchor="ctr"/>
                </a:tc>
              </a:tr>
              <a:tr h="370840">
                <a:tc>
                  <a:txBody>
                    <a:bodyPr/>
                    <a:lstStyle/>
                    <a:p>
                      <a:pPr marL="0" marR="0" algn="ctr"/>
                      <a:r>
                        <a:rPr lang="en-US" sz="1600" dirty="0">
                          <a:solidFill>
                            <a:schemeClr val="tx2"/>
                          </a:solidFill>
                        </a:rPr>
                        <a:t>Changes in the </a:t>
                      </a:r>
                      <a:r>
                        <a:rPr lang="en-US" sz="1600" dirty="0" smtClean="0">
                          <a:solidFill>
                            <a:schemeClr val="tx2"/>
                          </a:solidFill>
                        </a:rPr>
                        <a:t>project requirements </a:t>
                      </a:r>
                      <a:r>
                        <a:rPr lang="en-US" sz="1600" dirty="0">
                          <a:solidFill>
                            <a:schemeClr val="tx2"/>
                          </a:solidFill>
                        </a:rPr>
                        <a:t>from </a:t>
                      </a:r>
                      <a:r>
                        <a:rPr lang="en-US" sz="1600" dirty="0" smtClean="0">
                          <a:solidFill>
                            <a:schemeClr val="tx2"/>
                          </a:solidFill>
                        </a:rPr>
                        <a:t>client</a:t>
                      </a:r>
                      <a:endParaRPr lang="en-US" sz="1600" b="1" dirty="0">
                        <a:solidFill>
                          <a:schemeClr val="tx2"/>
                        </a:solidFill>
                        <a:latin typeface="Cambria"/>
                        <a:ea typeface="ＭＳ 明朝"/>
                        <a:cs typeface="Times New Roman"/>
                      </a:endParaRPr>
                    </a:p>
                  </a:txBody>
                  <a:tcPr marL="72000" marR="72000" marT="72000" marB="72000" anchor="ctr"/>
                </a:tc>
                <a:tc>
                  <a:txBody>
                    <a:bodyPr/>
                    <a:lstStyle/>
                    <a:p>
                      <a:pPr marL="0" marR="0" algn="ctr"/>
                      <a:r>
                        <a:rPr lang="en-US" sz="1600" dirty="0" smtClean="0">
                          <a:solidFill>
                            <a:schemeClr val="tx2"/>
                          </a:solidFill>
                        </a:rPr>
                        <a:t>Medium</a:t>
                      </a:r>
                      <a:endParaRPr lang="en-US" sz="1600" dirty="0">
                        <a:solidFill>
                          <a:schemeClr val="tx2"/>
                        </a:solidFill>
                        <a:latin typeface="Cambria"/>
                        <a:ea typeface="ＭＳ 明朝"/>
                        <a:cs typeface="Times New Roman"/>
                      </a:endParaRPr>
                    </a:p>
                  </a:txBody>
                  <a:tcPr marL="72000" marR="72000" marT="72000" marB="72000" anchor="ctr"/>
                </a:tc>
                <a:tc>
                  <a:txBody>
                    <a:bodyPr/>
                    <a:lstStyle/>
                    <a:p>
                      <a:pPr marL="174625" marR="0" indent="-174625">
                        <a:spcAft>
                          <a:spcPts val="600"/>
                        </a:spcAft>
                        <a:buFont typeface="Arial" pitchFamily="34" charset="0"/>
                        <a:buChar char="•"/>
                      </a:pPr>
                      <a:r>
                        <a:rPr lang="en-US" sz="1600" dirty="0">
                          <a:solidFill>
                            <a:schemeClr val="tx2"/>
                          </a:solidFill>
                        </a:rPr>
                        <a:t>Establish a change control process where the impact and scope of the change will be evaluated by the members involved in creating the functions. </a:t>
                      </a:r>
                      <a:endParaRPr lang="en-US" sz="1600" dirty="0" smtClean="0">
                        <a:solidFill>
                          <a:schemeClr val="tx2"/>
                        </a:solidFill>
                      </a:endParaRPr>
                    </a:p>
                    <a:p>
                      <a:pPr marL="174625" marR="0" indent="-174625">
                        <a:spcAft>
                          <a:spcPts val="600"/>
                        </a:spcAft>
                        <a:buFont typeface="Arial" pitchFamily="34" charset="0"/>
                        <a:buChar char="•"/>
                      </a:pPr>
                      <a:r>
                        <a:rPr lang="en-US" sz="1600" dirty="0" smtClean="0">
                          <a:solidFill>
                            <a:schemeClr val="tx2"/>
                          </a:solidFill>
                        </a:rPr>
                        <a:t>The </a:t>
                      </a:r>
                      <a:r>
                        <a:rPr lang="en-US" sz="1600" dirty="0">
                          <a:solidFill>
                            <a:schemeClr val="tx2"/>
                          </a:solidFill>
                        </a:rPr>
                        <a:t>evaluation would then conclude whether or not a change is required.</a:t>
                      </a:r>
                      <a:endParaRPr lang="en-US" sz="1600" dirty="0">
                        <a:solidFill>
                          <a:schemeClr val="tx2"/>
                        </a:solidFill>
                        <a:latin typeface="Cambria"/>
                        <a:ea typeface="ＭＳ 明朝"/>
                        <a:cs typeface="Times New Roman"/>
                      </a:endParaRPr>
                    </a:p>
                  </a:txBody>
                  <a:tcPr marL="72000" marR="72000" marT="72000" marB="72000" anchor="ctr"/>
                </a:tc>
              </a:tr>
            </a:tbl>
          </a:graphicData>
        </a:graphic>
      </p:graphicFrame>
    </p:spTree>
    <p:extLst>
      <p:ext uri="{BB962C8B-B14F-4D97-AF65-F5344CB8AC3E}">
        <p14:creationId xmlns="" xmlns:p14="http://schemas.microsoft.com/office/powerpoint/2010/main" val="321957116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Schedule</a:t>
            </a:r>
            <a:endParaRPr lang="en-US" dirty="0"/>
          </a:p>
        </p:txBody>
      </p:sp>
      <p:graphicFrame>
        <p:nvGraphicFramePr>
          <p:cNvPr id="4" name="Table 3"/>
          <p:cNvGraphicFramePr>
            <a:graphicFrameLocks noGrp="1"/>
          </p:cNvGraphicFramePr>
          <p:nvPr/>
        </p:nvGraphicFramePr>
        <p:xfrm>
          <a:off x="914400" y="1828800"/>
          <a:ext cx="7391400" cy="3269990"/>
        </p:xfrm>
        <a:graphic>
          <a:graphicData uri="http://schemas.openxmlformats.org/drawingml/2006/table">
            <a:tbl>
              <a:tblPr firstRow="1" bandRow="1">
                <a:tableStyleId>{5C22544A-7EE6-4342-B048-85BDC9FD1C3A}</a:tableStyleId>
              </a:tblPr>
              <a:tblGrid>
                <a:gridCol w="3695700"/>
                <a:gridCol w="3695700"/>
              </a:tblGrid>
              <a:tr h="389630">
                <a:tc>
                  <a:txBody>
                    <a:bodyPr/>
                    <a:lstStyle/>
                    <a:p>
                      <a:pPr algn="ctr"/>
                      <a:r>
                        <a:rPr lang="en-US" sz="1600" dirty="0" smtClean="0"/>
                        <a:t>Date</a:t>
                      </a:r>
                      <a:endParaRPr lang="en-US" sz="1600" b="1" dirty="0"/>
                    </a:p>
                  </a:txBody>
                  <a:tcPr/>
                </a:tc>
                <a:tc>
                  <a:txBody>
                    <a:bodyPr/>
                    <a:lstStyle/>
                    <a:p>
                      <a:pPr algn="ctr"/>
                      <a:r>
                        <a:rPr lang="en-US" sz="1600" b="1" dirty="0" smtClean="0"/>
                        <a:t>Task</a:t>
                      </a:r>
                      <a:endParaRPr lang="en-US" sz="1600" b="1" dirty="0"/>
                    </a:p>
                  </a:txBody>
                  <a:tcPr/>
                </a:tc>
              </a:tr>
              <a:tr h="411480">
                <a:tc>
                  <a:txBody>
                    <a:bodyPr/>
                    <a:lstStyle/>
                    <a:p>
                      <a:pPr algn="ctr"/>
                      <a:r>
                        <a:rPr lang="en-US" sz="1600" dirty="0" smtClean="0">
                          <a:solidFill>
                            <a:schemeClr val="tx2"/>
                          </a:solidFill>
                        </a:rPr>
                        <a:t>07 Oct 2012</a:t>
                      </a:r>
                      <a:endParaRPr lang="en-US" sz="1600" dirty="0">
                        <a:solidFill>
                          <a:schemeClr val="tx2"/>
                        </a:solidFill>
                      </a:endParaRPr>
                    </a:p>
                  </a:txBody>
                  <a:tcPr/>
                </a:tc>
                <a:tc>
                  <a:txBody>
                    <a:bodyPr/>
                    <a:lstStyle/>
                    <a:p>
                      <a:pPr algn="ctr"/>
                      <a:r>
                        <a:rPr lang="en-US" sz="1600" dirty="0" smtClean="0">
                          <a:solidFill>
                            <a:schemeClr val="tx2"/>
                          </a:solidFill>
                        </a:rPr>
                        <a:t>Start of Final Year Project</a:t>
                      </a:r>
                      <a:endParaRPr lang="en-US" sz="1600" dirty="0">
                        <a:solidFill>
                          <a:schemeClr val="tx2"/>
                        </a:solidFill>
                      </a:endParaRPr>
                    </a:p>
                  </a:txBody>
                  <a:tcPr/>
                </a:tc>
              </a:tr>
              <a:tr h="411480">
                <a:tc>
                  <a:txBody>
                    <a:bodyPr/>
                    <a:lstStyle/>
                    <a:p>
                      <a:pPr algn="ctr"/>
                      <a:r>
                        <a:rPr lang="en-US" sz="1600" dirty="0" smtClean="0">
                          <a:solidFill>
                            <a:schemeClr val="tx2"/>
                          </a:solidFill>
                        </a:rPr>
                        <a:t>26 Oct 2012</a:t>
                      </a:r>
                      <a:endParaRPr lang="en-US" sz="1600" dirty="0">
                        <a:solidFill>
                          <a:schemeClr val="tx2"/>
                        </a:solidFill>
                      </a:endParaRPr>
                    </a:p>
                  </a:txBody>
                  <a:tcPr/>
                </a:tc>
                <a:tc>
                  <a:txBody>
                    <a:bodyPr/>
                    <a:lstStyle/>
                    <a:p>
                      <a:pPr algn="ctr"/>
                      <a:r>
                        <a:rPr lang="en-US" sz="1600" dirty="0" smtClean="0">
                          <a:solidFill>
                            <a:schemeClr val="tx2"/>
                          </a:solidFill>
                        </a:rPr>
                        <a:t>Project Proposal</a:t>
                      </a:r>
                      <a:r>
                        <a:rPr lang="en-US" sz="1600" baseline="0" dirty="0" smtClean="0">
                          <a:solidFill>
                            <a:schemeClr val="tx2"/>
                          </a:solidFill>
                        </a:rPr>
                        <a:t> Submission</a:t>
                      </a:r>
                      <a:endParaRPr lang="en-US" sz="1600" dirty="0">
                        <a:solidFill>
                          <a:schemeClr val="tx2"/>
                        </a:solidFill>
                      </a:endParaRPr>
                    </a:p>
                  </a:txBody>
                  <a:tcPr/>
                </a:tc>
              </a:tr>
              <a:tr h="411480">
                <a:tc>
                  <a:txBody>
                    <a:bodyPr/>
                    <a:lstStyle/>
                    <a:p>
                      <a:pPr algn="ctr"/>
                      <a:r>
                        <a:rPr lang="en-US" sz="1600" dirty="0" smtClean="0">
                          <a:solidFill>
                            <a:schemeClr val="tx2"/>
                          </a:solidFill>
                        </a:rPr>
                        <a:t>05 – 08 Nov 2012</a:t>
                      </a:r>
                      <a:endParaRPr lang="en-US" sz="1600" dirty="0">
                        <a:solidFill>
                          <a:schemeClr val="tx2"/>
                        </a:solidFill>
                      </a:endParaRPr>
                    </a:p>
                  </a:txBody>
                  <a:tcPr/>
                </a:tc>
                <a:tc>
                  <a:txBody>
                    <a:bodyPr/>
                    <a:lstStyle/>
                    <a:p>
                      <a:pPr algn="ctr"/>
                      <a:r>
                        <a:rPr lang="en-US" sz="1600" dirty="0" smtClean="0">
                          <a:solidFill>
                            <a:schemeClr val="tx2"/>
                          </a:solidFill>
                        </a:rPr>
                        <a:t>Project Acceptance</a:t>
                      </a:r>
                      <a:endParaRPr lang="en-US" sz="1600" dirty="0">
                        <a:solidFill>
                          <a:schemeClr val="tx2"/>
                        </a:solidFill>
                      </a:endParaRPr>
                    </a:p>
                  </a:txBody>
                  <a:tcPr/>
                </a:tc>
              </a:tr>
              <a:tr h="411480">
                <a:tc>
                  <a:txBody>
                    <a:bodyPr/>
                    <a:lstStyle/>
                    <a:p>
                      <a:pPr algn="ctr"/>
                      <a:r>
                        <a:rPr lang="en-US" sz="1600" dirty="0" smtClean="0">
                          <a:solidFill>
                            <a:schemeClr val="tx2"/>
                          </a:solidFill>
                        </a:rPr>
                        <a:t>07 Jan 2013</a:t>
                      </a:r>
                    </a:p>
                  </a:txBody>
                  <a:tcPr/>
                </a:tc>
                <a:tc>
                  <a:txBody>
                    <a:bodyPr/>
                    <a:lstStyle/>
                    <a:p>
                      <a:pPr algn="ctr"/>
                      <a:r>
                        <a:rPr lang="en-US" sz="1600" dirty="0" smtClean="0">
                          <a:solidFill>
                            <a:schemeClr val="tx2"/>
                          </a:solidFill>
                        </a:rPr>
                        <a:t>Registration</a:t>
                      </a:r>
                    </a:p>
                  </a:txBody>
                  <a:tcPr/>
                </a:tc>
              </a:tr>
              <a:tr h="411480">
                <a:tc>
                  <a:txBody>
                    <a:bodyPr/>
                    <a:lstStyle/>
                    <a:p>
                      <a:pPr algn="ctr"/>
                      <a:r>
                        <a:rPr lang="en-US" sz="1600" dirty="0" smtClean="0">
                          <a:solidFill>
                            <a:schemeClr val="tx2"/>
                          </a:solidFill>
                        </a:rPr>
                        <a:t>18 – 22 Feb 2013</a:t>
                      </a:r>
                    </a:p>
                  </a:txBody>
                  <a:tcPr/>
                </a:tc>
                <a:tc>
                  <a:txBody>
                    <a:bodyPr/>
                    <a:lstStyle/>
                    <a:p>
                      <a:pPr algn="ctr"/>
                      <a:r>
                        <a:rPr lang="en-US" sz="1600" dirty="0" smtClean="0">
                          <a:solidFill>
                            <a:schemeClr val="tx2"/>
                          </a:solidFill>
                        </a:rPr>
                        <a:t>Mid Term</a:t>
                      </a:r>
                    </a:p>
                  </a:txBody>
                  <a:tcPr/>
                </a:tc>
              </a:tr>
              <a:tr h="411480">
                <a:tc>
                  <a:txBody>
                    <a:bodyPr/>
                    <a:lstStyle/>
                    <a:p>
                      <a:pPr algn="ctr"/>
                      <a:r>
                        <a:rPr lang="en-US" sz="1600" dirty="0" smtClean="0">
                          <a:solidFill>
                            <a:schemeClr val="tx2"/>
                          </a:solidFill>
                        </a:rPr>
                        <a:t>15 – 24 Apr 2013</a:t>
                      </a:r>
                    </a:p>
                  </a:txBody>
                  <a:tcPr/>
                </a:tc>
                <a:tc>
                  <a:txBody>
                    <a:bodyPr/>
                    <a:lstStyle/>
                    <a:p>
                      <a:pPr algn="ctr"/>
                      <a:r>
                        <a:rPr lang="en-US" sz="1600" dirty="0" smtClean="0">
                          <a:solidFill>
                            <a:schemeClr val="tx2"/>
                          </a:solidFill>
                        </a:rPr>
                        <a:t>Final</a:t>
                      </a:r>
                    </a:p>
                  </a:txBody>
                  <a:tcPr/>
                </a:tc>
              </a:tr>
              <a:tr h="411480">
                <a:tc>
                  <a:txBody>
                    <a:bodyPr/>
                    <a:lstStyle/>
                    <a:p>
                      <a:pPr algn="ctr"/>
                      <a:r>
                        <a:rPr lang="en-US" sz="1600" dirty="0" smtClean="0">
                          <a:solidFill>
                            <a:schemeClr val="tx2"/>
                          </a:solidFill>
                        </a:rPr>
                        <a:t>26 Apr 2013</a:t>
                      </a:r>
                      <a:endParaRPr lang="en-US" sz="1600" dirty="0">
                        <a:solidFill>
                          <a:schemeClr val="tx2"/>
                        </a:solidFill>
                      </a:endParaRPr>
                    </a:p>
                  </a:txBody>
                  <a:tcPr/>
                </a:tc>
                <a:tc>
                  <a:txBody>
                    <a:bodyPr/>
                    <a:lstStyle/>
                    <a:p>
                      <a:pPr algn="ctr"/>
                      <a:r>
                        <a:rPr lang="en-US" sz="1600" dirty="0" smtClean="0">
                          <a:solidFill>
                            <a:schemeClr val="tx2"/>
                          </a:solidFill>
                        </a:rPr>
                        <a:t>Poster Day (Project</a:t>
                      </a:r>
                      <a:r>
                        <a:rPr lang="en-US" sz="1600" baseline="0" dirty="0" smtClean="0">
                          <a:solidFill>
                            <a:schemeClr val="tx2"/>
                          </a:solidFill>
                        </a:rPr>
                        <a:t> showcase</a:t>
                      </a:r>
                      <a:r>
                        <a:rPr lang="en-US" sz="1600" dirty="0" smtClean="0">
                          <a:solidFill>
                            <a:schemeClr val="tx2"/>
                          </a:solidFill>
                        </a:rPr>
                        <a:t>)</a:t>
                      </a:r>
                      <a:endParaRPr lang="en-US" sz="1600" dirty="0">
                        <a:solidFill>
                          <a:schemeClr val="tx2"/>
                        </a:solidFill>
                      </a:endParaRPr>
                    </a:p>
                  </a:txBody>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Pre-Term (24 Sept – 04 Jan)</a:t>
            </a:r>
            <a:endParaRPr lang="en-US" dirty="0"/>
          </a:p>
        </p:txBody>
      </p:sp>
      <p:graphicFrame>
        <p:nvGraphicFramePr>
          <p:cNvPr id="4" name="Table 3"/>
          <p:cNvGraphicFramePr>
            <a:graphicFrameLocks noGrp="1"/>
          </p:cNvGraphicFramePr>
          <p:nvPr>
            <p:extLst>
              <p:ext uri="{D42A27DB-BD31-4B8C-83A1-F6EECF244321}">
                <p14:modId xmlns="" xmlns:p14="http://schemas.microsoft.com/office/powerpoint/2010/main" val="2431192107"/>
              </p:ext>
            </p:extLst>
          </p:nvPr>
        </p:nvGraphicFramePr>
        <p:xfrm>
          <a:off x="228600" y="1143000"/>
          <a:ext cx="8652935" cy="5299629"/>
        </p:xfrm>
        <a:graphic>
          <a:graphicData uri="http://schemas.openxmlformats.org/drawingml/2006/table">
            <a:tbl>
              <a:tblPr firstRow="1" bandRow="1">
                <a:tableStyleId>{5C22544A-7EE6-4342-B048-85BDC9FD1C3A}</a:tableStyleId>
              </a:tblPr>
              <a:tblGrid>
                <a:gridCol w="1337273"/>
                <a:gridCol w="865293"/>
                <a:gridCol w="2281228"/>
                <a:gridCol w="4169141"/>
              </a:tblGrid>
              <a:tr h="381001">
                <a:tc>
                  <a:txBody>
                    <a:bodyPr/>
                    <a:lstStyle/>
                    <a:p>
                      <a:pPr algn="ctr"/>
                      <a:r>
                        <a:rPr lang="en-US" sz="1800" dirty="0" smtClean="0"/>
                        <a:t>Iteration</a:t>
                      </a:r>
                      <a:endParaRPr lang="en-US" sz="1800" b="1" dirty="0"/>
                    </a:p>
                  </a:txBody>
                  <a:tcPr/>
                </a:tc>
                <a:tc>
                  <a:txBody>
                    <a:bodyPr/>
                    <a:lstStyle/>
                    <a:p>
                      <a:pPr algn="ctr"/>
                      <a:r>
                        <a:rPr lang="en-US" sz="1800" dirty="0" smtClean="0"/>
                        <a:t>Week </a:t>
                      </a:r>
                      <a:endParaRPr lang="en-US" sz="1800" b="1" dirty="0"/>
                    </a:p>
                  </a:txBody>
                  <a:tcPr/>
                </a:tc>
                <a:tc>
                  <a:txBody>
                    <a:bodyPr/>
                    <a:lstStyle/>
                    <a:p>
                      <a:pPr algn="ctr"/>
                      <a:r>
                        <a:rPr lang="en-US" sz="1800" dirty="0" smtClean="0"/>
                        <a:t>Date</a:t>
                      </a:r>
                      <a:endParaRPr lang="en-US" sz="1800" b="1" dirty="0"/>
                    </a:p>
                  </a:txBody>
                  <a:tcPr/>
                </a:tc>
                <a:tc>
                  <a:txBody>
                    <a:bodyPr/>
                    <a:lstStyle/>
                    <a:p>
                      <a:r>
                        <a:rPr lang="en-US" sz="1800" dirty="0" smtClean="0"/>
                        <a:t>Tasks</a:t>
                      </a:r>
                      <a:endParaRPr lang="en-US" sz="1800" b="1" dirty="0"/>
                    </a:p>
                  </a:txBody>
                  <a:tcPr/>
                </a:tc>
              </a:tr>
              <a:tr h="411480">
                <a:tc rowSpan="2">
                  <a:txBody>
                    <a:bodyPr/>
                    <a:lstStyle/>
                    <a:p>
                      <a:pPr algn="ctr"/>
                      <a:r>
                        <a:rPr lang="en-US" sz="1800" b="1" dirty="0" smtClean="0">
                          <a:solidFill>
                            <a:schemeClr val="tx2"/>
                          </a:solidFill>
                        </a:rPr>
                        <a:t>1</a:t>
                      </a:r>
                      <a:endParaRPr lang="en-US" sz="1800" b="1" dirty="0">
                        <a:solidFill>
                          <a:schemeClr val="tx2"/>
                        </a:solidFill>
                      </a:endParaRPr>
                    </a:p>
                  </a:txBody>
                  <a:tcPr anchor="ctr"/>
                </a:tc>
                <a:tc>
                  <a:txBody>
                    <a:bodyPr/>
                    <a:lstStyle/>
                    <a:p>
                      <a:pPr algn="ctr"/>
                      <a:r>
                        <a:rPr lang="en-US" sz="1800" dirty="0" smtClean="0">
                          <a:solidFill>
                            <a:schemeClr val="tx2"/>
                          </a:solidFill>
                        </a:rPr>
                        <a:t>1</a:t>
                      </a:r>
                      <a:endParaRPr lang="en-US" sz="1800" dirty="0">
                        <a:solidFill>
                          <a:schemeClr val="tx2"/>
                        </a:solidFill>
                      </a:endParaRPr>
                    </a:p>
                  </a:txBody>
                  <a:tcPr/>
                </a:tc>
                <a:tc>
                  <a:txBody>
                    <a:bodyPr/>
                    <a:lstStyle/>
                    <a:p>
                      <a:pPr algn="ctr"/>
                      <a:r>
                        <a:rPr lang="en-US" sz="1800" dirty="0" smtClean="0">
                          <a:solidFill>
                            <a:schemeClr val="tx2"/>
                          </a:solidFill>
                        </a:rPr>
                        <a:t>24 Sept – 28 Sept</a:t>
                      </a:r>
                      <a:endParaRPr lang="en-US" sz="1800" dirty="0">
                        <a:solidFill>
                          <a:schemeClr val="tx2"/>
                        </a:solidFill>
                      </a:endParaRPr>
                    </a:p>
                  </a:txBody>
                  <a:tcPr/>
                </a:tc>
                <a:tc rowSpan="2">
                  <a:txBody>
                    <a:bodyPr/>
                    <a:lstStyle/>
                    <a:p>
                      <a:pPr marL="171450" indent="-171450">
                        <a:buFont typeface="Arial" pitchFamily="34" charset="0"/>
                        <a:buChar char="•"/>
                      </a:pPr>
                      <a:r>
                        <a:rPr lang="en-US" sz="1800" dirty="0" smtClean="0">
                          <a:solidFill>
                            <a:schemeClr val="tx2"/>
                          </a:solidFill>
                        </a:rPr>
                        <a:t>Market</a:t>
                      </a:r>
                      <a:r>
                        <a:rPr lang="en-US" sz="1800" baseline="0" dirty="0" smtClean="0">
                          <a:solidFill>
                            <a:schemeClr val="tx2"/>
                          </a:solidFill>
                        </a:rPr>
                        <a:t> Research</a:t>
                      </a:r>
                    </a:p>
                    <a:p>
                      <a:pPr marL="171450" indent="-171450">
                        <a:buFont typeface="Arial" pitchFamily="34" charset="0"/>
                        <a:buChar char="•"/>
                      </a:pPr>
                      <a:r>
                        <a:rPr lang="en-US" sz="1800" baseline="0" dirty="0" smtClean="0">
                          <a:solidFill>
                            <a:schemeClr val="tx2"/>
                          </a:solidFill>
                        </a:rPr>
                        <a:t>Technologies Research</a:t>
                      </a:r>
                    </a:p>
                    <a:p>
                      <a:pPr marL="171450" indent="-171450">
                        <a:buFont typeface="Arial" pitchFamily="34" charset="0"/>
                        <a:buChar char="•"/>
                      </a:pPr>
                      <a:r>
                        <a:rPr lang="en-US" sz="1800" baseline="0" dirty="0" smtClean="0">
                          <a:solidFill>
                            <a:schemeClr val="tx2"/>
                          </a:solidFill>
                        </a:rPr>
                        <a:t>Drafting of scope</a:t>
                      </a:r>
                      <a:endParaRPr lang="en-US" sz="1800" dirty="0">
                        <a:solidFill>
                          <a:schemeClr val="tx2"/>
                        </a:solidFill>
                      </a:endParaRPr>
                    </a:p>
                  </a:txBody>
                  <a:tcPr/>
                </a:tc>
              </a:tr>
              <a:tr h="411480">
                <a:tc vMerge="1">
                  <a:txBody>
                    <a:bodyPr/>
                    <a:lstStyle/>
                    <a:p>
                      <a:endParaRPr lang="en-US" dirty="0"/>
                    </a:p>
                  </a:txBody>
                  <a:tcPr/>
                </a:tc>
                <a:tc>
                  <a:txBody>
                    <a:bodyPr/>
                    <a:lstStyle/>
                    <a:p>
                      <a:pPr algn="ctr"/>
                      <a:r>
                        <a:rPr lang="en-US" sz="1800" dirty="0" smtClean="0">
                          <a:solidFill>
                            <a:schemeClr val="tx2"/>
                          </a:solidFill>
                        </a:rPr>
                        <a:t>2</a:t>
                      </a:r>
                      <a:endParaRPr lang="en-US" sz="1800" dirty="0">
                        <a:solidFill>
                          <a:schemeClr val="tx2"/>
                        </a:solidFill>
                      </a:endParaRPr>
                    </a:p>
                  </a:txBody>
                  <a:tcPr/>
                </a:tc>
                <a:tc>
                  <a:txBody>
                    <a:bodyPr/>
                    <a:lstStyle/>
                    <a:p>
                      <a:pPr algn="ctr"/>
                      <a:r>
                        <a:rPr lang="en-US" sz="1800" dirty="0" smtClean="0">
                          <a:solidFill>
                            <a:schemeClr val="tx2"/>
                          </a:solidFill>
                        </a:rPr>
                        <a:t>01 Oct – 05 Oct</a:t>
                      </a:r>
                      <a:endParaRPr lang="en-US" sz="1800" dirty="0">
                        <a:solidFill>
                          <a:schemeClr val="tx2"/>
                        </a:solidFill>
                      </a:endParaRPr>
                    </a:p>
                  </a:txBody>
                  <a:tcPr/>
                </a:tc>
                <a:tc vMerge="1">
                  <a:txBody>
                    <a:bodyPr/>
                    <a:lstStyle/>
                    <a:p>
                      <a:endParaRPr lang="en-US"/>
                    </a:p>
                  </a:txBody>
                  <a:tcPr/>
                </a:tc>
              </a:tr>
              <a:tr h="411480">
                <a:tc rowSpan="2">
                  <a:txBody>
                    <a:bodyPr/>
                    <a:lstStyle/>
                    <a:p>
                      <a:pPr algn="ctr"/>
                      <a:r>
                        <a:rPr lang="en-US" sz="1800" b="1" dirty="0" smtClean="0">
                          <a:solidFill>
                            <a:schemeClr val="tx2"/>
                          </a:solidFill>
                        </a:rPr>
                        <a:t>2</a:t>
                      </a:r>
                      <a:endParaRPr lang="en-US" sz="1800" b="1" dirty="0">
                        <a:solidFill>
                          <a:schemeClr val="tx2"/>
                        </a:solidFill>
                      </a:endParaRPr>
                    </a:p>
                  </a:txBody>
                  <a:tcPr anchor="ctr"/>
                </a:tc>
                <a:tc>
                  <a:txBody>
                    <a:bodyPr/>
                    <a:lstStyle/>
                    <a:p>
                      <a:pPr algn="ctr"/>
                      <a:r>
                        <a:rPr lang="en-US" sz="1800" dirty="0" smtClean="0">
                          <a:solidFill>
                            <a:schemeClr val="tx2"/>
                          </a:solidFill>
                        </a:rPr>
                        <a:t>3</a:t>
                      </a:r>
                      <a:endParaRPr lang="en-US" sz="1800" dirty="0">
                        <a:solidFill>
                          <a:schemeClr val="tx2"/>
                        </a:solidFill>
                      </a:endParaRPr>
                    </a:p>
                  </a:txBody>
                  <a:tcPr/>
                </a:tc>
                <a:tc>
                  <a:txBody>
                    <a:bodyPr/>
                    <a:lstStyle/>
                    <a:p>
                      <a:pPr algn="ctr"/>
                      <a:r>
                        <a:rPr lang="en-US" sz="1800" dirty="0" smtClean="0">
                          <a:solidFill>
                            <a:schemeClr val="tx2"/>
                          </a:solidFill>
                        </a:rPr>
                        <a:t>8 Oct  - 12 Oct</a:t>
                      </a:r>
                      <a:endParaRPr lang="en-US" sz="1800" dirty="0">
                        <a:solidFill>
                          <a:schemeClr val="tx2"/>
                        </a:solidFill>
                      </a:endParaRPr>
                    </a:p>
                  </a:txBody>
                  <a:tcPr/>
                </a:tc>
                <a:tc rowSpan="2">
                  <a:txBody>
                    <a:bodyPr/>
                    <a:lstStyle/>
                    <a:p>
                      <a:pPr marL="171450" indent="-171450">
                        <a:buFont typeface="Arial" pitchFamily="34" charset="0"/>
                        <a:buChar char="•"/>
                      </a:pPr>
                      <a:r>
                        <a:rPr lang="en-US" sz="1800" dirty="0" smtClean="0">
                          <a:solidFill>
                            <a:schemeClr val="tx2"/>
                          </a:solidFill>
                        </a:rPr>
                        <a:t>Application Storyboarding</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Exploration of</a:t>
                      </a:r>
                      <a:r>
                        <a:rPr lang="en-US" sz="1800" baseline="0" dirty="0" smtClean="0">
                          <a:solidFill>
                            <a:schemeClr val="tx2"/>
                          </a:solidFill>
                        </a:rPr>
                        <a:t> Frameworks</a:t>
                      </a:r>
                    </a:p>
                    <a:p>
                      <a:pPr marL="171450" indent="-171450">
                        <a:buFont typeface="Arial" pitchFamily="34" charset="0"/>
                        <a:buNone/>
                      </a:pPr>
                      <a:endParaRPr lang="en-US" sz="1800" dirty="0">
                        <a:solidFill>
                          <a:schemeClr val="tx2"/>
                        </a:solidFill>
                      </a:endParaRPr>
                    </a:p>
                  </a:txBody>
                  <a:tcPr/>
                </a:tc>
              </a:tr>
              <a:tr h="411480">
                <a:tc vMerge="1">
                  <a:txBody>
                    <a:bodyPr/>
                    <a:lstStyle/>
                    <a:p>
                      <a:endParaRPr lang="en-US" dirty="0"/>
                    </a:p>
                  </a:txBody>
                  <a:tcPr/>
                </a:tc>
                <a:tc>
                  <a:txBody>
                    <a:bodyPr/>
                    <a:lstStyle/>
                    <a:p>
                      <a:pPr algn="ctr"/>
                      <a:r>
                        <a:rPr lang="en-US" sz="1800" dirty="0" smtClean="0">
                          <a:solidFill>
                            <a:schemeClr val="tx2"/>
                          </a:solidFill>
                        </a:rPr>
                        <a:t>4</a:t>
                      </a:r>
                      <a:endParaRPr lang="en-US" sz="1800" dirty="0">
                        <a:solidFill>
                          <a:schemeClr val="tx2"/>
                        </a:solidFill>
                      </a:endParaRPr>
                    </a:p>
                  </a:txBody>
                  <a:tcPr/>
                </a:tc>
                <a:tc>
                  <a:txBody>
                    <a:bodyPr/>
                    <a:lstStyle/>
                    <a:p>
                      <a:pPr algn="ctr"/>
                      <a:r>
                        <a:rPr lang="en-US" sz="1800" dirty="0" smtClean="0">
                          <a:solidFill>
                            <a:schemeClr val="tx2"/>
                          </a:solidFill>
                        </a:rPr>
                        <a:t>15 Oct – 19 Oct</a:t>
                      </a:r>
                    </a:p>
                  </a:txBody>
                  <a:tcPr/>
                </a:tc>
                <a:tc vMerge="1">
                  <a:txBody>
                    <a:bodyPr/>
                    <a:lstStyle/>
                    <a:p>
                      <a:endParaRPr lang="en-US"/>
                    </a:p>
                  </a:txBody>
                  <a:tcPr/>
                </a:tc>
              </a:tr>
              <a:tr h="411480">
                <a:tc rowSpan="3">
                  <a:txBody>
                    <a:bodyPr/>
                    <a:lstStyle/>
                    <a:p>
                      <a:pPr algn="ctr"/>
                      <a:r>
                        <a:rPr lang="en-US" sz="1800" b="1" dirty="0" smtClean="0">
                          <a:solidFill>
                            <a:schemeClr val="tx2"/>
                          </a:solidFill>
                        </a:rPr>
                        <a:t>3</a:t>
                      </a:r>
                      <a:endParaRPr lang="en-US" sz="1800" b="1" dirty="0">
                        <a:solidFill>
                          <a:schemeClr val="tx2"/>
                        </a:solidFill>
                      </a:endParaRPr>
                    </a:p>
                  </a:txBody>
                  <a:tcPr anchor="ctr"/>
                </a:tc>
                <a:tc>
                  <a:txBody>
                    <a:bodyPr/>
                    <a:lstStyle/>
                    <a:p>
                      <a:pPr algn="ctr"/>
                      <a:r>
                        <a:rPr lang="en-US" sz="1800" dirty="0" smtClean="0">
                          <a:solidFill>
                            <a:schemeClr val="tx2"/>
                          </a:solidFill>
                        </a:rPr>
                        <a:t>5</a:t>
                      </a:r>
                      <a:endParaRPr lang="en-US" sz="1800" dirty="0">
                        <a:solidFill>
                          <a:schemeClr val="tx2"/>
                        </a:solidFill>
                      </a:endParaRPr>
                    </a:p>
                  </a:txBody>
                  <a:tcPr/>
                </a:tc>
                <a:tc>
                  <a:txBody>
                    <a:bodyPr/>
                    <a:lstStyle/>
                    <a:p>
                      <a:pPr algn="ctr"/>
                      <a:r>
                        <a:rPr lang="en-US" sz="1800" dirty="0" smtClean="0">
                          <a:solidFill>
                            <a:schemeClr val="tx2"/>
                          </a:solidFill>
                        </a:rPr>
                        <a:t>22 Oct – 26 Oct</a:t>
                      </a:r>
                    </a:p>
                  </a:txBody>
                  <a:tcPr/>
                </a:tc>
                <a:tc rowSpan="3">
                  <a:txBody>
                    <a:bodyPr/>
                    <a:lstStyle/>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Project Proposal</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Project Documentation</a:t>
                      </a:r>
                    </a:p>
                    <a:p>
                      <a:pPr marL="171450" indent="-171450">
                        <a:buFont typeface="Arial" pitchFamily="34" charset="0"/>
                        <a:buChar char="•"/>
                      </a:pPr>
                      <a:r>
                        <a:rPr lang="en-US" sz="1800" dirty="0" smtClean="0">
                          <a:solidFill>
                            <a:schemeClr val="tx2"/>
                          </a:solidFill>
                        </a:rPr>
                        <a:t>Connect</a:t>
                      </a:r>
                      <a:r>
                        <a:rPr lang="en-US" sz="1800" baseline="0" dirty="0" smtClean="0">
                          <a:solidFill>
                            <a:schemeClr val="tx2"/>
                          </a:solidFill>
                        </a:rPr>
                        <a:t> to LinkedIn Function</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Project Acceptance Presentation</a:t>
                      </a:r>
                    </a:p>
                  </a:txBody>
                  <a:tcPr/>
                </a:tc>
              </a:tr>
              <a:tr h="411480">
                <a:tc vMerge="1">
                  <a:txBody>
                    <a:bodyPr/>
                    <a:lstStyle/>
                    <a:p>
                      <a:endParaRPr lang="en-US" dirty="0"/>
                    </a:p>
                  </a:txBody>
                  <a:tcPr/>
                </a:tc>
                <a:tc>
                  <a:txBody>
                    <a:bodyPr/>
                    <a:lstStyle/>
                    <a:p>
                      <a:pPr algn="ctr"/>
                      <a:r>
                        <a:rPr lang="en-US" sz="1800" dirty="0" smtClean="0">
                          <a:solidFill>
                            <a:schemeClr val="tx2"/>
                          </a:solidFill>
                        </a:rPr>
                        <a:t>6</a:t>
                      </a:r>
                      <a:endParaRPr lang="en-US" sz="1800" dirty="0">
                        <a:solidFill>
                          <a:schemeClr val="tx2"/>
                        </a:solidFill>
                      </a:endParaRPr>
                    </a:p>
                  </a:txBody>
                  <a:tcPr/>
                </a:tc>
                <a:tc>
                  <a:txBody>
                    <a:bodyPr/>
                    <a:lstStyle/>
                    <a:p>
                      <a:pPr algn="ctr"/>
                      <a:r>
                        <a:rPr lang="en-US" sz="1800" dirty="0" smtClean="0">
                          <a:solidFill>
                            <a:schemeClr val="tx2"/>
                          </a:solidFill>
                        </a:rPr>
                        <a:t>29 Oct – 02 Nov</a:t>
                      </a:r>
                    </a:p>
                  </a:txBody>
                  <a:tcPr/>
                </a:tc>
                <a:tc vMerge="1">
                  <a:txBody>
                    <a:bodyPr/>
                    <a:lstStyle/>
                    <a:p>
                      <a:endParaRPr lang="en-US"/>
                    </a:p>
                  </a:txBody>
                  <a:tcPr/>
                </a:tc>
              </a:tr>
              <a:tr h="411480">
                <a:tc vMerge="1">
                  <a:txBody>
                    <a:bodyPr/>
                    <a:lstStyle/>
                    <a:p>
                      <a:endParaRPr lang="en-US" dirty="0"/>
                    </a:p>
                  </a:txBody>
                  <a:tcPr/>
                </a:tc>
                <a:tc>
                  <a:txBody>
                    <a:bodyPr/>
                    <a:lstStyle/>
                    <a:p>
                      <a:pPr algn="ctr"/>
                      <a:r>
                        <a:rPr lang="en-US" sz="1800" dirty="0" smtClean="0">
                          <a:solidFill>
                            <a:schemeClr val="tx2"/>
                          </a:solidFill>
                        </a:rPr>
                        <a:t>7</a:t>
                      </a:r>
                      <a:endParaRPr lang="en-US" sz="1800" dirty="0">
                        <a:solidFill>
                          <a:schemeClr val="tx2"/>
                        </a:solidFill>
                      </a:endParaRPr>
                    </a:p>
                  </a:txBody>
                  <a:tcPr/>
                </a:tc>
                <a:tc>
                  <a:txBody>
                    <a:bodyPr/>
                    <a:lstStyle/>
                    <a:p>
                      <a:pPr algn="ctr"/>
                      <a:r>
                        <a:rPr lang="en-US" sz="1800" dirty="0" smtClean="0">
                          <a:solidFill>
                            <a:schemeClr val="tx2"/>
                          </a:solidFill>
                        </a:rPr>
                        <a:t>05 Nov - 08 Nov</a:t>
                      </a:r>
                      <a:endParaRPr lang="en-US" sz="1800" dirty="0">
                        <a:solidFill>
                          <a:schemeClr val="tx2"/>
                        </a:solidFill>
                      </a:endParaRPr>
                    </a:p>
                  </a:txBody>
                  <a:tcPr/>
                </a:tc>
                <a:tc vMerge="1">
                  <a:txBody>
                    <a:bodyPr/>
                    <a:lstStyle/>
                    <a:p>
                      <a:endParaRPr lang="en-US"/>
                    </a:p>
                  </a:txBody>
                  <a:tcPr/>
                </a:tc>
              </a:tr>
              <a:tr h="319600">
                <a:tc gridSpan="4">
                  <a:txBody>
                    <a:bodyPr/>
                    <a:lstStyle/>
                    <a:p>
                      <a:pPr algn="ctr"/>
                      <a:r>
                        <a:rPr lang="en-US" sz="1800" dirty="0" smtClean="0">
                          <a:solidFill>
                            <a:schemeClr val="tx2"/>
                          </a:solidFill>
                        </a:rPr>
                        <a:t>Academic Projects and Examination (11 Nov </a:t>
                      </a:r>
                      <a:r>
                        <a:rPr lang="en-US" sz="1800" smtClean="0">
                          <a:solidFill>
                            <a:schemeClr val="tx2"/>
                          </a:solidFill>
                        </a:rPr>
                        <a:t>– 7</a:t>
                      </a:r>
                      <a:r>
                        <a:rPr lang="en-US" sz="1800" baseline="0" smtClean="0">
                          <a:solidFill>
                            <a:schemeClr val="tx2"/>
                          </a:solidFill>
                        </a:rPr>
                        <a:t> </a:t>
                      </a:r>
                      <a:r>
                        <a:rPr lang="en-US" sz="1800" baseline="0" dirty="0" smtClean="0">
                          <a:solidFill>
                            <a:schemeClr val="tx2"/>
                          </a:solidFill>
                        </a:rPr>
                        <a:t>Dec)</a:t>
                      </a:r>
                      <a:endParaRPr lang="en-US" sz="1800" dirty="0">
                        <a:solidFill>
                          <a:schemeClr val="tx2"/>
                        </a:solidFill>
                      </a:endParaRPr>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372407">
                <a:tc rowSpan="2">
                  <a:txBody>
                    <a:bodyPr/>
                    <a:lstStyle/>
                    <a:p>
                      <a:pPr algn="ctr"/>
                      <a:r>
                        <a:rPr lang="en-US" sz="1800" b="1" dirty="0" smtClean="0">
                          <a:solidFill>
                            <a:schemeClr val="tx2"/>
                          </a:solidFill>
                        </a:rPr>
                        <a:t>4</a:t>
                      </a:r>
                      <a:endParaRPr lang="en-US" sz="1800" b="1" dirty="0">
                        <a:solidFill>
                          <a:schemeClr val="tx2"/>
                        </a:solidFill>
                      </a:endParaRPr>
                    </a:p>
                  </a:txBody>
                  <a:tcPr anchor="ctr"/>
                </a:tc>
                <a:tc>
                  <a:txBody>
                    <a:bodyPr/>
                    <a:lstStyle/>
                    <a:p>
                      <a:pPr algn="ctr"/>
                      <a:r>
                        <a:rPr lang="en-US" sz="1800" dirty="0" smtClean="0">
                          <a:solidFill>
                            <a:schemeClr val="tx2"/>
                          </a:solidFill>
                        </a:rPr>
                        <a:t>1</a:t>
                      </a:r>
                      <a:endParaRPr lang="en-US" sz="1800" dirty="0">
                        <a:solidFill>
                          <a:schemeClr val="tx2"/>
                        </a:solidFill>
                      </a:endParaRPr>
                    </a:p>
                  </a:txBody>
                  <a:tcPr/>
                </a:tc>
                <a:tc>
                  <a:txBody>
                    <a:bodyPr/>
                    <a:lstStyle/>
                    <a:p>
                      <a:pPr algn="ctr"/>
                      <a:r>
                        <a:rPr lang="en-US" sz="1800" dirty="0" smtClean="0">
                          <a:solidFill>
                            <a:schemeClr val="tx2"/>
                          </a:solidFill>
                        </a:rPr>
                        <a:t>10</a:t>
                      </a:r>
                      <a:r>
                        <a:rPr lang="en-US" sz="1800" baseline="0" dirty="0" smtClean="0">
                          <a:solidFill>
                            <a:schemeClr val="tx2"/>
                          </a:solidFill>
                        </a:rPr>
                        <a:t> Dec – 14 Dec</a:t>
                      </a:r>
                      <a:endParaRPr lang="en-US" sz="1800" dirty="0" smtClean="0">
                        <a:solidFill>
                          <a:schemeClr val="tx2"/>
                        </a:solidFill>
                      </a:endParaRPr>
                    </a:p>
                  </a:txBody>
                  <a:tcPr/>
                </a:tc>
                <a:tc rowSpan="2">
                  <a:txBody>
                    <a:bodyPr/>
                    <a:lstStyle/>
                    <a:p>
                      <a:pPr marL="171450" indent="-171450">
                        <a:buFont typeface="Arial" pitchFamily="34" charset="0"/>
                        <a:buChar char="•"/>
                      </a:pPr>
                      <a:r>
                        <a:rPr lang="en-US" sz="1800" baseline="0" dirty="0" smtClean="0">
                          <a:solidFill>
                            <a:schemeClr val="tx2"/>
                          </a:solidFill>
                        </a:rPr>
                        <a:t>Database design</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baseline="0" dirty="0" smtClean="0">
                          <a:solidFill>
                            <a:schemeClr val="tx2"/>
                          </a:solidFill>
                        </a:rPr>
                        <a:t>Role Base Management</a:t>
                      </a:r>
                    </a:p>
                  </a:txBody>
                  <a:tcPr/>
                </a:tc>
              </a:tr>
              <a:tr h="372407">
                <a:tc vMerge="1">
                  <a:txBody>
                    <a:bodyPr/>
                    <a:lstStyle/>
                    <a:p>
                      <a:pPr algn="ctr"/>
                      <a:endParaRPr lang="en-US" dirty="0"/>
                    </a:p>
                  </a:txBody>
                  <a:tcPr/>
                </a:tc>
                <a:tc>
                  <a:txBody>
                    <a:bodyPr/>
                    <a:lstStyle/>
                    <a:p>
                      <a:pPr algn="ctr"/>
                      <a:r>
                        <a:rPr lang="en-US" sz="1800" dirty="0" smtClean="0">
                          <a:solidFill>
                            <a:schemeClr val="tx2"/>
                          </a:solidFill>
                        </a:rPr>
                        <a:t>2</a:t>
                      </a:r>
                      <a:endParaRPr lang="en-US" sz="1800" dirty="0">
                        <a:solidFill>
                          <a:schemeClr val="tx2"/>
                        </a:solidFill>
                      </a:endParaRPr>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tx2"/>
                          </a:solidFill>
                        </a:rPr>
                        <a:t>17 Dec – 21 Dec</a:t>
                      </a:r>
                    </a:p>
                  </a:txBody>
                  <a:tcPr/>
                </a:tc>
                <a:tc vMerge="1">
                  <a:txBody>
                    <a:bodyPr/>
                    <a:lstStyle/>
                    <a:p>
                      <a:endParaRPr lang="en-US"/>
                    </a:p>
                  </a:txBody>
                  <a:tcPr/>
                </a:tc>
              </a:tr>
              <a:tr h="372407">
                <a:tc rowSpan="2">
                  <a:txBody>
                    <a:bodyPr/>
                    <a:lstStyle/>
                    <a:p>
                      <a:pPr algn="ctr"/>
                      <a:r>
                        <a:rPr lang="en-US" sz="1800" b="1" dirty="0" smtClean="0">
                          <a:solidFill>
                            <a:schemeClr val="tx2"/>
                          </a:solidFill>
                        </a:rPr>
                        <a:t>5</a:t>
                      </a:r>
                      <a:endParaRPr lang="en-US" sz="1800" b="1" dirty="0">
                        <a:solidFill>
                          <a:schemeClr val="tx2"/>
                        </a:solidFill>
                      </a:endParaRPr>
                    </a:p>
                  </a:txBody>
                  <a:tcPr anchor="ctr"/>
                </a:tc>
                <a:tc>
                  <a:txBody>
                    <a:bodyPr/>
                    <a:lstStyle/>
                    <a:p>
                      <a:pPr algn="ctr"/>
                      <a:r>
                        <a:rPr lang="en-US" sz="1800" dirty="0" smtClean="0">
                          <a:solidFill>
                            <a:schemeClr val="tx2"/>
                          </a:solidFill>
                        </a:rPr>
                        <a:t>3</a:t>
                      </a:r>
                      <a:endParaRPr lang="en-US" sz="1800" dirty="0">
                        <a:solidFill>
                          <a:schemeClr val="tx2"/>
                        </a:solidFill>
                      </a:endParaRPr>
                    </a:p>
                  </a:txBody>
                  <a:tcPr/>
                </a:tc>
                <a:tc>
                  <a:txBody>
                    <a:bodyPr/>
                    <a:lstStyle/>
                    <a:p>
                      <a:pPr algn="ctr"/>
                      <a:r>
                        <a:rPr lang="en-US" sz="1800" dirty="0" smtClean="0">
                          <a:solidFill>
                            <a:schemeClr val="tx2"/>
                          </a:solidFill>
                        </a:rPr>
                        <a:t>24 Dec – 28 Dec</a:t>
                      </a:r>
                    </a:p>
                  </a:txBody>
                  <a:tcPr/>
                </a:tc>
                <a:tc rowSpan="2">
                  <a:txBody>
                    <a:bodyPr/>
                    <a:lstStyle/>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baseline="0" dirty="0" smtClean="0">
                          <a:solidFill>
                            <a:schemeClr val="tx2"/>
                          </a:solidFill>
                        </a:rPr>
                        <a:t>Basic Interface design</a:t>
                      </a:r>
                    </a:p>
                    <a:p>
                      <a:pPr marL="171450" indent="-171450">
                        <a:buFont typeface="Arial" pitchFamily="34" charset="0"/>
                        <a:buChar char="•"/>
                      </a:pPr>
                      <a:r>
                        <a:rPr lang="en-US" sz="1800" baseline="0" dirty="0" smtClean="0">
                          <a:solidFill>
                            <a:schemeClr val="tx2"/>
                          </a:solidFill>
                        </a:rPr>
                        <a:t>Employee Management Function</a:t>
                      </a:r>
                      <a:endParaRPr lang="en-US" sz="1800" dirty="0">
                        <a:solidFill>
                          <a:schemeClr val="tx2"/>
                        </a:solidFill>
                      </a:endParaRPr>
                    </a:p>
                  </a:txBody>
                  <a:tcPr/>
                </a:tc>
              </a:tr>
              <a:tr h="372407">
                <a:tc vMerge="1">
                  <a:txBody>
                    <a:bodyPr/>
                    <a:lstStyle/>
                    <a:p>
                      <a:pPr algn="ctr"/>
                      <a:endParaRPr lang="en-US" dirty="0"/>
                    </a:p>
                  </a:txBody>
                  <a:tcPr/>
                </a:tc>
                <a:tc>
                  <a:txBody>
                    <a:bodyPr/>
                    <a:lstStyle/>
                    <a:p>
                      <a:pPr algn="ctr"/>
                      <a:r>
                        <a:rPr lang="en-US" sz="1800" dirty="0" smtClean="0">
                          <a:solidFill>
                            <a:schemeClr val="tx2"/>
                          </a:solidFill>
                        </a:rPr>
                        <a:t>4</a:t>
                      </a:r>
                      <a:endParaRPr lang="en-US" sz="1800" dirty="0">
                        <a:solidFill>
                          <a:schemeClr val="tx2"/>
                        </a:solidFill>
                      </a:endParaRPr>
                    </a:p>
                  </a:txBody>
                  <a:tcPr/>
                </a:tc>
                <a:tc>
                  <a:txBody>
                    <a:bodyPr/>
                    <a:lstStyle/>
                    <a:p>
                      <a:pPr algn="ctr"/>
                      <a:r>
                        <a:rPr lang="en-US" sz="1800" dirty="0" smtClean="0">
                          <a:solidFill>
                            <a:schemeClr val="tx2"/>
                          </a:solidFill>
                        </a:rPr>
                        <a:t>31 Dec – 04 Jan</a:t>
                      </a:r>
                    </a:p>
                  </a:txBody>
                  <a:tcPr/>
                </a:tc>
                <a:tc vMerge="1">
                  <a:txBody>
                    <a:bodyPr/>
                    <a:lstStyle/>
                    <a:p>
                      <a:endParaRPr lang="en-US"/>
                    </a:p>
                  </a:txBody>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0"/>
            <a:ext cx="8229600" cy="4114800"/>
          </a:xfrm>
        </p:spPr>
        <p:txBody>
          <a:bodyPr>
            <a:normAutofit/>
          </a:bodyPr>
          <a:lstStyle/>
          <a:p>
            <a:pPr lvl="1">
              <a:lnSpc>
                <a:spcPct val="150000"/>
              </a:lnSpc>
              <a:buClrTx/>
            </a:pPr>
            <a:r>
              <a:rPr lang="en-US" dirty="0" smtClean="0"/>
              <a:t>Clients </a:t>
            </a:r>
          </a:p>
          <a:p>
            <a:pPr lvl="2">
              <a:lnSpc>
                <a:spcPct val="150000"/>
              </a:lnSpc>
              <a:buClrTx/>
            </a:pPr>
            <a:r>
              <a:rPr lang="en-US" dirty="0" smtClean="0"/>
              <a:t> Regional Manager  - </a:t>
            </a:r>
            <a:r>
              <a:rPr lang="en-US" dirty="0" err="1" smtClean="0"/>
              <a:t>Ong</a:t>
            </a:r>
            <a:r>
              <a:rPr lang="en-US" dirty="0" smtClean="0"/>
              <a:t> </a:t>
            </a:r>
            <a:r>
              <a:rPr lang="en-US" dirty="0" err="1" smtClean="0"/>
              <a:t>Lih</a:t>
            </a:r>
            <a:r>
              <a:rPr lang="en-US" dirty="0" smtClean="0"/>
              <a:t> </a:t>
            </a:r>
            <a:r>
              <a:rPr lang="en-US" dirty="0" err="1" smtClean="0"/>
              <a:t>Yenn</a:t>
            </a:r>
            <a:r>
              <a:rPr lang="en-US" dirty="0" smtClean="0"/>
              <a:t> </a:t>
            </a:r>
          </a:p>
          <a:p>
            <a:pPr lvl="2">
              <a:lnSpc>
                <a:spcPct val="150000"/>
              </a:lnSpc>
              <a:buClrTx/>
            </a:pPr>
            <a:r>
              <a:rPr lang="en-US" dirty="0" smtClean="0"/>
              <a:t> Project Manager -  Jennifer Du</a:t>
            </a:r>
          </a:p>
          <a:p>
            <a:pPr lvl="1">
              <a:lnSpc>
                <a:spcPct val="150000"/>
              </a:lnSpc>
              <a:buClrTx/>
            </a:pPr>
            <a:r>
              <a:rPr lang="en-US" dirty="0" smtClean="0"/>
              <a:t>How the partnership started?</a:t>
            </a:r>
          </a:p>
          <a:p>
            <a:pPr lvl="2">
              <a:lnSpc>
                <a:spcPct val="150000"/>
              </a:lnSpc>
              <a:buClrTx/>
            </a:pPr>
            <a:r>
              <a:rPr lang="en-US" dirty="0" smtClean="0"/>
              <a:t> In need of a way to better conduct recruitment and promote it’s talent pool</a:t>
            </a:r>
          </a:p>
          <a:p>
            <a:pPr lvl="2">
              <a:lnSpc>
                <a:spcPct val="150000"/>
              </a:lnSpc>
              <a:buClrTx/>
            </a:pPr>
            <a:endParaRPr lang="en-US" dirty="0" smtClean="0"/>
          </a:p>
          <a:p>
            <a:pPr lvl="1">
              <a:lnSpc>
                <a:spcPct val="150000"/>
              </a:lnSpc>
              <a:buClrTx/>
            </a:pPr>
            <a:endParaRPr lang="en-US" dirty="0" smtClean="0"/>
          </a:p>
          <a:p>
            <a:pPr lvl="2">
              <a:lnSpc>
                <a:spcPct val="150000"/>
              </a:lnSpc>
              <a:buClrTx/>
            </a:pPr>
            <a:endParaRPr lang="en-US" dirty="0" smtClean="0"/>
          </a:p>
        </p:txBody>
      </p:sp>
      <p:pic>
        <p:nvPicPr>
          <p:cNvPr id="52226" name="Picture 2" descr="http://vectorise.net/vectorworks/logos/Insurans/download/Logo%20Great%20Eastern.png"/>
          <p:cNvPicPr>
            <a:picLocks noChangeAspect="1" noChangeArrowheads="1"/>
          </p:cNvPicPr>
          <p:nvPr/>
        </p:nvPicPr>
        <p:blipFill>
          <a:blip r:embed="rId3" cstate="print"/>
          <a:srcRect/>
          <a:stretch>
            <a:fillRect/>
          </a:stretch>
        </p:blipFill>
        <p:spPr bwMode="auto">
          <a:xfrm>
            <a:off x="685800" y="685800"/>
            <a:ext cx="2857500" cy="1419226"/>
          </a:xfrm>
          <a:prstGeom prst="rect">
            <a:avLst/>
          </a:prstGeom>
          <a:noFill/>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Actual Term (07 Jan – 26 Apr)</a:t>
            </a:r>
            <a:endParaRPr lang="en-US" dirty="0"/>
          </a:p>
        </p:txBody>
      </p:sp>
      <p:graphicFrame>
        <p:nvGraphicFramePr>
          <p:cNvPr id="4" name="Table 3"/>
          <p:cNvGraphicFramePr>
            <a:graphicFrameLocks noGrp="1"/>
          </p:cNvGraphicFramePr>
          <p:nvPr>
            <p:extLst>
              <p:ext uri="{D42A27DB-BD31-4B8C-83A1-F6EECF244321}">
                <p14:modId xmlns="" xmlns:p14="http://schemas.microsoft.com/office/powerpoint/2010/main" val="3028079002"/>
              </p:ext>
            </p:extLst>
          </p:nvPr>
        </p:nvGraphicFramePr>
        <p:xfrm>
          <a:off x="304800" y="1676400"/>
          <a:ext cx="8458200" cy="3806898"/>
        </p:xfrm>
        <a:graphic>
          <a:graphicData uri="http://schemas.openxmlformats.org/drawingml/2006/table">
            <a:tbl>
              <a:tblPr firstRow="1" bandRow="1">
                <a:tableStyleId>{5C22544A-7EE6-4342-B048-85BDC9FD1C3A}</a:tableStyleId>
              </a:tblPr>
              <a:tblGrid>
                <a:gridCol w="1143000"/>
                <a:gridCol w="838200"/>
                <a:gridCol w="2057400"/>
                <a:gridCol w="4419600"/>
              </a:tblGrid>
              <a:tr h="381000">
                <a:tc>
                  <a:txBody>
                    <a:bodyPr/>
                    <a:lstStyle/>
                    <a:p>
                      <a:pPr algn="ctr"/>
                      <a:r>
                        <a:rPr lang="en-US" sz="1800" dirty="0" smtClean="0"/>
                        <a:t>Iteration</a:t>
                      </a:r>
                      <a:endParaRPr lang="en-US" sz="1800" b="1" dirty="0"/>
                    </a:p>
                  </a:txBody>
                  <a:tcPr/>
                </a:tc>
                <a:tc>
                  <a:txBody>
                    <a:bodyPr/>
                    <a:lstStyle/>
                    <a:p>
                      <a:pPr algn="ctr"/>
                      <a:r>
                        <a:rPr lang="en-US" sz="1800" dirty="0" smtClean="0"/>
                        <a:t>Week </a:t>
                      </a:r>
                      <a:endParaRPr lang="en-US" sz="1800" b="1" dirty="0"/>
                    </a:p>
                  </a:txBody>
                  <a:tcPr/>
                </a:tc>
                <a:tc>
                  <a:txBody>
                    <a:bodyPr/>
                    <a:lstStyle/>
                    <a:p>
                      <a:pPr algn="ctr"/>
                      <a:r>
                        <a:rPr lang="en-US" sz="1800" dirty="0" smtClean="0"/>
                        <a:t>Date</a:t>
                      </a:r>
                      <a:endParaRPr lang="en-US" sz="1800" b="1" dirty="0"/>
                    </a:p>
                  </a:txBody>
                  <a:tcPr/>
                </a:tc>
                <a:tc>
                  <a:txBody>
                    <a:bodyPr/>
                    <a:lstStyle/>
                    <a:p>
                      <a:r>
                        <a:rPr lang="en-US" sz="1800" dirty="0" smtClean="0"/>
                        <a:t>Tasks</a:t>
                      </a:r>
                      <a:endParaRPr lang="en-US" sz="1800" b="1" dirty="0"/>
                    </a:p>
                  </a:txBody>
                  <a:tcPr/>
                </a:tc>
              </a:tr>
              <a:tr h="418583">
                <a:tc rowSpan="2">
                  <a:txBody>
                    <a:bodyPr/>
                    <a:lstStyle/>
                    <a:p>
                      <a:pPr algn="ctr"/>
                      <a:r>
                        <a:rPr lang="en-US" sz="1800" b="1" dirty="0" smtClean="0">
                          <a:solidFill>
                            <a:schemeClr val="tx2"/>
                          </a:solidFill>
                        </a:rPr>
                        <a:t>5</a:t>
                      </a:r>
                      <a:endParaRPr lang="en-US" sz="1800" b="1" dirty="0">
                        <a:solidFill>
                          <a:schemeClr val="tx2"/>
                        </a:solidFill>
                      </a:endParaRPr>
                    </a:p>
                  </a:txBody>
                  <a:tcPr anchor="ctr"/>
                </a:tc>
                <a:tc>
                  <a:txBody>
                    <a:bodyPr/>
                    <a:lstStyle/>
                    <a:p>
                      <a:pPr algn="ctr"/>
                      <a:r>
                        <a:rPr lang="en-US" sz="1800" dirty="0" smtClean="0">
                          <a:solidFill>
                            <a:schemeClr val="tx2"/>
                          </a:solidFill>
                        </a:rPr>
                        <a:t>1</a:t>
                      </a:r>
                      <a:endParaRPr lang="en-US" sz="1800" dirty="0">
                        <a:solidFill>
                          <a:schemeClr val="tx2"/>
                        </a:solidFill>
                      </a:endParaRPr>
                    </a:p>
                  </a:txBody>
                  <a:tcPr/>
                </a:tc>
                <a:tc>
                  <a:txBody>
                    <a:bodyPr/>
                    <a:lstStyle/>
                    <a:p>
                      <a:pPr algn="ctr"/>
                      <a:r>
                        <a:rPr lang="en-US" sz="1800" dirty="0" smtClean="0">
                          <a:solidFill>
                            <a:schemeClr val="tx2"/>
                          </a:solidFill>
                        </a:rPr>
                        <a:t>07 Jan</a:t>
                      </a:r>
                      <a:r>
                        <a:rPr lang="en-US" sz="1800" baseline="0" dirty="0" smtClean="0">
                          <a:solidFill>
                            <a:schemeClr val="tx2"/>
                          </a:solidFill>
                        </a:rPr>
                        <a:t> </a:t>
                      </a:r>
                      <a:r>
                        <a:rPr lang="en-US" sz="1800" dirty="0" smtClean="0">
                          <a:solidFill>
                            <a:schemeClr val="tx2"/>
                          </a:solidFill>
                        </a:rPr>
                        <a:t>– 11 Jan</a:t>
                      </a:r>
                      <a:endParaRPr lang="en-US" sz="1800" dirty="0">
                        <a:solidFill>
                          <a:schemeClr val="tx2"/>
                        </a:solidFill>
                      </a:endParaRPr>
                    </a:p>
                  </a:txBody>
                  <a:tcPr/>
                </a:tc>
                <a:tc rowSpan="2">
                  <a:txBody>
                    <a:bodyPr/>
                    <a:lstStyle/>
                    <a:p>
                      <a:pPr marL="176213" indent="-176213">
                        <a:buFont typeface="Arial" pitchFamily="34" charset="0"/>
                        <a:buChar char="•"/>
                        <a:tabLst/>
                      </a:pPr>
                      <a:r>
                        <a:rPr lang="en-US" sz="1800" dirty="0" smtClean="0">
                          <a:solidFill>
                            <a:schemeClr val="tx2"/>
                          </a:solidFill>
                        </a:rPr>
                        <a:t>Hire Staff Proposal Function</a:t>
                      </a:r>
                    </a:p>
                    <a:p>
                      <a:pPr marL="176213" marR="0" indent="-176213"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Report</a:t>
                      </a:r>
                      <a:r>
                        <a:rPr lang="en-US" sz="1800" baseline="0" dirty="0" smtClean="0">
                          <a:solidFill>
                            <a:schemeClr val="tx2"/>
                          </a:solidFill>
                        </a:rPr>
                        <a:t> Factory Function (Phase 1)</a:t>
                      </a:r>
                    </a:p>
                  </a:txBody>
                  <a:tcPr/>
                </a:tc>
              </a:tr>
              <a:tr h="418583">
                <a:tc vMerge="1">
                  <a:txBody>
                    <a:bodyPr/>
                    <a:lstStyle/>
                    <a:p>
                      <a:endParaRPr lang="en-US" dirty="0"/>
                    </a:p>
                  </a:txBody>
                  <a:tcPr/>
                </a:tc>
                <a:tc>
                  <a:txBody>
                    <a:bodyPr/>
                    <a:lstStyle/>
                    <a:p>
                      <a:pPr algn="ctr"/>
                      <a:r>
                        <a:rPr lang="en-US" sz="1800" dirty="0" smtClean="0">
                          <a:solidFill>
                            <a:schemeClr val="tx2"/>
                          </a:solidFill>
                        </a:rPr>
                        <a:t>2</a:t>
                      </a:r>
                      <a:endParaRPr lang="en-US" sz="1800" dirty="0">
                        <a:solidFill>
                          <a:schemeClr val="tx2"/>
                        </a:solidFill>
                      </a:endParaRPr>
                    </a:p>
                  </a:txBody>
                  <a:tcPr/>
                </a:tc>
                <a:tc>
                  <a:txBody>
                    <a:bodyPr/>
                    <a:lstStyle/>
                    <a:p>
                      <a:pPr algn="ctr"/>
                      <a:r>
                        <a:rPr lang="en-US" sz="1800" dirty="0" smtClean="0">
                          <a:solidFill>
                            <a:schemeClr val="tx2"/>
                          </a:solidFill>
                        </a:rPr>
                        <a:t>14 Jan – 18 Jan</a:t>
                      </a:r>
                      <a:endParaRPr lang="en-US" sz="1800" dirty="0">
                        <a:solidFill>
                          <a:schemeClr val="tx2"/>
                        </a:solidFill>
                      </a:endParaRPr>
                    </a:p>
                  </a:txBody>
                  <a:tcPr/>
                </a:tc>
                <a:tc vMerge="1">
                  <a:txBody>
                    <a:bodyPr/>
                    <a:lstStyle/>
                    <a:p>
                      <a:endParaRPr lang="en-US" dirty="0"/>
                    </a:p>
                  </a:txBody>
                  <a:tcPr/>
                </a:tc>
              </a:tr>
              <a:tr h="418583">
                <a:tc rowSpan="2">
                  <a:txBody>
                    <a:bodyPr/>
                    <a:lstStyle/>
                    <a:p>
                      <a:pPr algn="ctr"/>
                      <a:r>
                        <a:rPr lang="en-US" sz="1800" b="1" dirty="0" smtClean="0">
                          <a:solidFill>
                            <a:schemeClr val="tx2"/>
                          </a:solidFill>
                        </a:rPr>
                        <a:t>6</a:t>
                      </a:r>
                      <a:endParaRPr lang="en-US" sz="1800" b="1" dirty="0">
                        <a:solidFill>
                          <a:schemeClr val="tx2"/>
                        </a:solidFill>
                      </a:endParaRPr>
                    </a:p>
                  </a:txBody>
                  <a:tcPr anchor="ctr"/>
                </a:tc>
                <a:tc>
                  <a:txBody>
                    <a:bodyPr/>
                    <a:lstStyle/>
                    <a:p>
                      <a:pPr algn="ctr"/>
                      <a:r>
                        <a:rPr lang="en-US" sz="1800" dirty="0" smtClean="0">
                          <a:solidFill>
                            <a:schemeClr val="tx2"/>
                          </a:solidFill>
                        </a:rPr>
                        <a:t>3</a:t>
                      </a:r>
                      <a:endParaRPr lang="en-US" sz="1800" dirty="0">
                        <a:solidFill>
                          <a:schemeClr val="tx2"/>
                        </a:solidFill>
                      </a:endParaRPr>
                    </a:p>
                  </a:txBody>
                  <a:tcPr/>
                </a:tc>
                <a:tc>
                  <a:txBody>
                    <a:bodyPr/>
                    <a:lstStyle/>
                    <a:p>
                      <a:pPr algn="ctr"/>
                      <a:r>
                        <a:rPr lang="en-US" sz="1800" dirty="0" smtClean="0">
                          <a:solidFill>
                            <a:schemeClr val="tx2"/>
                          </a:solidFill>
                        </a:rPr>
                        <a:t>21 Jan – 25 Jan</a:t>
                      </a:r>
                      <a:endParaRPr lang="en-US" sz="1800" dirty="0">
                        <a:solidFill>
                          <a:schemeClr val="tx2"/>
                        </a:solidFill>
                      </a:endParaRPr>
                    </a:p>
                  </a:txBody>
                  <a:tcPr/>
                </a:tc>
                <a:tc rowSpan="2">
                  <a:txBody>
                    <a:bodyPr/>
                    <a:lstStyle/>
                    <a:p>
                      <a:pPr marL="176213" marR="0" indent="-176213"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Report</a:t>
                      </a:r>
                      <a:r>
                        <a:rPr lang="en-US" sz="1800" baseline="0" dirty="0" smtClean="0">
                          <a:solidFill>
                            <a:schemeClr val="tx2"/>
                          </a:solidFill>
                        </a:rPr>
                        <a:t> Factory Function (Phase 1)</a:t>
                      </a:r>
                    </a:p>
                    <a:p>
                      <a:pPr marL="176213" marR="0" indent="-176213"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baseline="0" dirty="0" smtClean="0">
                          <a:solidFill>
                            <a:schemeClr val="tx2"/>
                          </a:solidFill>
                        </a:rPr>
                        <a:t>Sponsor UAT</a:t>
                      </a:r>
                    </a:p>
                  </a:txBody>
                  <a:tcPr/>
                </a:tc>
              </a:tr>
              <a:tr h="418583">
                <a:tc vMerge="1">
                  <a:txBody>
                    <a:bodyPr/>
                    <a:lstStyle/>
                    <a:p>
                      <a:endParaRPr lang="en-US" dirty="0"/>
                    </a:p>
                  </a:txBody>
                  <a:tcPr/>
                </a:tc>
                <a:tc>
                  <a:txBody>
                    <a:bodyPr/>
                    <a:lstStyle/>
                    <a:p>
                      <a:pPr algn="ctr"/>
                      <a:r>
                        <a:rPr lang="en-US" sz="1800" dirty="0" smtClean="0">
                          <a:solidFill>
                            <a:schemeClr val="tx2"/>
                          </a:solidFill>
                        </a:rPr>
                        <a:t>4</a:t>
                      </a:r>
                      <a:endParaRPr lang="en-US" sz="1800" dirty="0">
                        <a:solidFill>
                          <a:schemeClr val="tx2"/>
                        </a:solidFill>
                      </a:endParaRPr>
                    </a:p>
                  </a:txBody>
                  <a:tcPr/>
                </a:tc>
                <a:tc>
                  <a:txBody>
                    <a:bodyPr/>
                    <a:lstStyle/>
                    <a:p>
                      <a:pPr algn="ctr"/>
                      <a:r>
                        <a:rPr lang="en-US" sz="1800" dirty="0" smtClean="0">
                          <a:solidFill>
                            <a:schemeClr val="tx2"/>
                          </a:solidFill>
                        </a:rPr>
                        <a:t>25 Jan – 01 Feb</a:t>
                      </a:r>
                    </a:p>
                  </a:txBody>
                  <a:tcPr/>
                </a:tc>
                <a:tc vMerge="1">
                  <a:txBody>
                    <a:bodyPr/>
                    <a:lstStyle/>
                    <a:p>
                      <a:endParaRPr lang="en-US" dirty="0"/>
                    </a:p>
                  </a:txBody>
                  <a:tcPr/>
                </a:tc>
              </a:tr>
              <a:tr h="418583">
                <a:tc rowSpan="2">
                  <a:txBody>
                    <a:bodyPr/>
                    <a:lstStyle/>
                    <a:p>
                      <a:pPr algn="ctr"/>
                      <a:r>
                        <a:rPr lang="en-US" sz="1800" b="1" dirty="0" smtClean="0">
                          <a:solidFill>
                            <a:schemeClr val="tx2"/>
                          </a:solidFill>
                        </a:rPr>
                        <a:t>7</a:t>
                      </a:r>
                      <a:endParaRPr lang="en-US" sz="1800" b="1" dirty="0">
                        <a:solidFill>
                          <a:schemeClr val="tx2"/>
                        </a:solidFill>
                      </a:endParaRPr>
                    </a:p>
                  </a:txBody>
                  <a:tcPr anchor="ctr"/>
                </a:tc>
                <a:tc>
                  <a:txBody>
                    <a:bodyPr/>
                    <a:lstStyle/>
                    <a:p>
                      <a:pPr algn="ctr"/>
                      <a:r>
                        <a:rPr lang="en-US" sz="1800" dirty="0" smtClean="0">
                          <a:solidFill>
                            <a:schemeClr val="tx2"/>
                          </a:solidFill>
                        </a:rPr>
                        <a:t>5</a:t>
                      </a:r>
                      <a:endParaRPr lang="en-US" sz="1800" dirty="0">
                        <a:solidFill>
                          <a:schemeClr val="tx2"/>
                        </a:solidFill>
                      </a:endParaRPr>
                    </a:p>
                  </a:txBody>
                  <a:tcPr/>
                </a:tc>
                <a:tc>
                  <a:txBody>
                    <a:bodyPr/>
                    <a:lstStyle/>
                    <a:p>
                      <a:pPr algn="ctr"/>
                      <a:r>
                        <a:rPr lang="en-US" sz="1800" dirty="0" smtClean="0">
                          <a:solidFill>
                            <a:schemeClr val="tx2"/>
                          </a:solidFill>
                        </a:rPr>
                        <a:t>04 Feb –</a:t>
                      </a:r>
                      <a:r>
                        <a:rPr lang="en-US" sz="1800" baseline="0" dirty="0" smtClean="0">
                          <a:solidFill>
                            <a:schemeClr val="tx2"/>
                          </a:solidFill>
                        </a:rPr>
                        <a:t> 08 Feb</a:t>
                      </a:r>
                      <a:endParaRPr lang="en-US" sz="1800" dirty="0" smtClean="0">
                        <a:solidFill>
                          <a:schemeClr val="tx2"/>
                        </a:solidFill>
                      </a:endParaRPr>
                    </a:p>
                  </a:txBody>
                  <a:tcPr/>
                </a:tc>
                <a:tc rowSpan="2">
                  <a:txBody>
                    <a:bodyPr/>
                    <a:lstStyle/>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School UAT</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UAT Review</a:t>
                      </a:r>
                      <a:endParaRPr lang="en-US" sz="1800" dirty="0">
                        <a:solidFill>
                          <a:schemeClr val="tx2"/>
                        </a:solidFill>
                      </a:endParaRPr>
                    </a:p>
                  </a:txBody>
                  <a:tcPr/>
                </a:tc>
              </a:tr>
              <a:tr h="418583">
                <a:tc vMerge="1">
                  <a:txBody>
                    <a:bodyPr/>
                    <a:lstStyle/>
                    <a:p>
                      <a:endParaRPr lang="en-US" dirty="0"/>
                    </a:p>
                  </a:txBody>
                  <a:tcPr/>
                </a:tc>
                <a:tc>
                  <a:txBody>
                    <a:bodyPr/>
                    <a:lstStyle/>
                    <a:p>
                      <a:pPr algn="ctr"/>
                      <a:r>
                        <a:rPr lang="en-US" sz="1800" dirty="0" smtClean="0">
                          <a:solidFill>
                            <a:schemeClr val="tx2"/>
                          </a:solidFill>
                        </a:rPr>
                        <a:t>6</a:t>
                      </a:r>
                      <a:endParaRPr lang="en-US" sz="1800" dirty="0">
                        <a:solidFill>
                          <a:schemeClr val="tx2"/>
                        </a:solidFill>
                      </a:endParaRPr>
                    </a:p>
                  </a:txBody>
                  <a:tcPr/>
                </a:tc>
                <a:tc>
                  <a:txBody>
                    <a:bodyPr/>
                    <a:lstStyle/>
                    <a:p>
                      <a:pPr algn="ctr"/>
                      <a:r>
                        <a:rPr lang="en-US" sz="1800" dirty="0" smtClean="0">
                          <a:solidFill>
                            <a:schemeClr val="tx2"/>
                          </a:solidFill>
                        </a:rPr>
                        <a:t>11 Feb – 15 Feb</a:t>
                      </a:r>
                    </a:p>
                  </a:txBody>
                  <a:tcPr/>
                </a:tc>
                <a:tc vMerge="1">
                  <a:txBody>
                    <a:bodyPr/>
                    <a:lstStyle/>
                    <a:p>
                      <a:endParaRPr lang="en-US" dirty="0"/>
                    </a:p>
                  </a:txBody>
                  <a:tcPr/>
                </a:tc>
              </a:tr>
              <a:tr h="418583">
                <a:tc rowSpan="2">
                  <a:txBody>
                    <a:bodyPr/>
                    <a:lstStyle/>
                    <a:p>
                      <a:pPr algn="ctr"/>
                      <a:r>
                        <a:rPr lang="en-US" sz="1800" b="1" dirty="0" smtClean="0">
                          <a:solidFill>
                            <a:schemeClr val="tx2"/>
                          </a:solidFill>
                        </a:rPr>
                        <a:t>8</a:t>
                      </a:r>
                      <a:endParaRPr lang="en-US" sz="1800" b="1" dirty="0">
                        <a:solidFill>
                          <a:schemeClr val="tx2"/>
                        </a:solidFill>
                      </a:endParaRPr>
                    </a:p>
                  </a:txBody>
                  <a:tcPr anchor="ctr"/>
                </a:tc>
                <a:tc>
                  <a:txBody>
                    <a:bodyPr/>
                    <a:lstStyle/>
                    <a:p>
                      <a:pPr algn="ctr"/>
                      <a:r>
                        <a:rPr lang="en-US" sz="1800" dirty="0" smtClean="0">
                          <a:solidFill>
                            <a:schemeClr val="tx2"/>
                          </a:solidFill>
                        </a:rPr>
                        <a:t>7</a:t>
                      </a:r>
                      <a:endParaRPr lang="en-US" sz="1800" dirty="0">
                        <a:solidFill>
                          <a:schemeClr val="tx2"/>
                        </a:solidFill>
                      </a:endParaRPr>
                    </a:p>
                  </a:txBody>
                  <a:tcPr/>
                </a:tc>
                <a:tc>
                  <a:txBody>
                    <a:bodyPr/>
                    <a:lstStyle/>
                    <a:p>
                      <a:pPr algn="ctr"/>
                      <a:r>
                        <a:rPr lang="en-US" sz="1800" dirty="0" smtClean="0">
                          <a:solidFill>
                            <a:schemeClr val="tx2"/>
                          </a:solidFill>
                        </a:rPr>
                        <a:t>18 Feb – 22 Feb</a:t>
                      </a:r>
                      <a:endParaRPr lang="en-US" sz="1800" dirty="0">
                        <a:solidFill>
                          <a:schemeClr val="tx2"/>
                        </a:solidFill>
                      </a:endParaRPr>
                    </a:p>
                  </a:txBody>
                  <a:tcPr/>
                </a:tc>
                <a:tc rowSpan="2">
                  <a:txBody>
                    <a:bodyPr/>
                    <a:lstStyle/>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Mid Term Presentation</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Mid Term Review</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Add Event Function</a:t>
                      </a:r>
                    </a:p>
                  </a:txBody>
                  <a:tcPr/>
                </a:tc>
              </a:tr>
              <a:tr h="418583">
                <a:tc vMerge="1">
                  <a:txBody>
                    <a:bodyPr/>
                    <a:lstStyle/>
                    <a:p>
                      <a:pPr algn="ctr"/>
                      <a:endParaRPr lang="en-US" dirty="0"/>
                    </a:p>
                  </a:txBody>
                  <a:tcPr/>
                </a:tc>
                <a:tc>
                  <a:txBody>
                    <a:bodyPr/>
                    <a:lstStyle/>
                    <a:p>
                      <a:pPr algn="ctr"/>
                      <a:r>
                        <a:rPr lang="en-US" sz="1800" dirty="0" smtClean="0">
                          <a:solidFill>
                            <a:schemeClr val="tx2"/>
                          </a:solidFill>
                        </a:rPr>
                        <a:t>8</a:t>
                      </a:r>
                      <a:endParaRPr lang="en-US" sz="1800" dirty="0">
                        <a:solidFill>
                          <a:schemeClr val="tx2"/>
                        </a:solidFill>
                      </a:endParaRPr>
                    </a:p>
                  </a:txBody>
                  <a:tcPr/>
                </a:tc>
                <a:tc>
                  <a:txBody>
                    <a:bodyPr/>
                    <a:lstStyle/>
                    <a:p>
                      <a:pPr algn="ctr"/>
                      <a:r>
                        <a:rPr lang="en-US" sz="1800" dirty="0" smtClean="0">
                          <a:solidFill>
                            <a:schemeClr val="tx2"/>
                          </a:solidFill>
                        </a:rPr>
                        <a:t>25 Feb – 01 Mar</a:t>
                      </a:r>
                      <a:endParaRPr lang="en-US" sz="1800" dirty="0">
                        <a:solidFill>
                          <a:schemeClr val="tx2"/>
                        </a:solidFill>
                      </a:endParaRPr>
                    </a:p>
                  </a:txBody>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r>
            </a:tbl>
          </a:graphicData>
        </a:graphic>
      </p:graphicFrame>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Actual Term (07 Jan – 26 Apr)</a:t>
            </a:r>
            <a:endParaRPr lang="en-US" dirty="0"/>
          </a:p>
        </p:txBody>
      </p:sp>
      <p:graphicFrame>
        <p:nvGraphicFramePr>
          <p:cNvPr id="4" name="Table 3"/>
          <p:cNvGraphicFramePr>
            <a:graphicFrameLocks noGrp="1"/>
          </p:cNvGraphicFramePr>
          <p:nvPr>
            <p:extLst>
              <p:ext uri="{D42A27DB-BD31-4B8C-83A1-F6EECF244321}">
                <p14:modId xmlns="" xmlns:p14="http://schemas.microsoft.com/office/powerpoint/2010/main" val="2201558860"/>
              </p:ext>
            </p:extLst>
          </p:nvPr>
        </p:nvGraphicFramePr>
        <p:xfrm>
          <a:off x="228600" y="1676400"/>
          <a:ext cx="8686800" cy="4047230"/>
        </p:xfrm>
        <a:graphic>
          <a:graphicData uri="http://schemas.openxmlformats.org/drawingml/2006/table">
            <a:tbl>
              <a:tblPr firstRow="1" bandRow="1">
                <a:tableStyleId>{5C22544A-7EE6-4342-B048-85BDC9FD1C3A}</a:tableStyleId>
              </a:tblPr>
              <a:tblGrid>
                <a:gridCol w="1217776"/>
                <a:gridCol w="974220"/>
                <a:gridCol w="2273182"/>
                <a:gridCol w="4221622"/>
              </a:tblGrid>
              <a:tr h="389630">
                <a:tc>
                  <a:txBody>
                    <a:bodyPr/>
                    <a:lstStyle/>
                    <a:p>
                      <a:pPr algn="ctr"/>
                      <a:r>
                        <a:rPr lang="en-US" sz="1800" dirty="0" smtClean="0"/>
                        <a:t>Iteration</a:t>
                      </a:r>
                      <a:endParaRPr lang="en-US" sz="1800" b="1" dirty="0"/>
                    </a:p>
                  </a:txBody>
                  <a:tcPr/>
                </a:tc>
                <a:tc>
                  <a:txBody>
                    <a:bodyPr/>
                    <a:lstStyle/>
                    <a:p>
                      <a:pPr algn="ctr"/>
                      <a:r>
                        <a:rPr lang="en-US" sz="1800" dirty="0" smtClean="0"/>
                        <a:t>Week </a:t>
                      </a:r>
                      <a:endParaRPr lang="en-US" sz="1800" b="1" dirty="0"/>
                    </a:p>
                  </a:txBody>
                  <a:tcPr/>
                </a:tc>
                <a:tc>
                  <a:txBody>
                    <a:bodyPr/>
                    <a:lstStyle/>
                    <a:p>
                      <a:pPr algn="ctr"/>
                      <a:r>
                        <a:rPr lang="en-US" sz="1800" dirty="0" smtClean="0"/>
                        <a:t>Date</a:t>
                      </a:r>
                      <a:endParaRPr lang="en-US" sz="1800" b="1" dirty="0"/>
                    </a:p>
                  </a:txBody>
                  <a:tcPr/>
                </a:tc>
                <a:tc>
                  <a:txBody>
                    <a:bodyPr/>
                    <a:lstStyle/>
                    <a:p>
                      <a:r>
                        <a:rPr lang="en-US" sz="1800" dirty="0" smtClean="0"/>
                        <a:t>Tasks</a:t>
                      </a:r>
                      <a:endParaRPr lang="en-US" sz="1800" b="1" dirty="0"/>
                    </a:p>
                  </a:txBody>
                  <a:tcPr/>
                </a:tc>
              </a:tr>
              <a:tr h="411480">
                <a:tc rowSpan="2">
                  <a:txBody>
                    <a:bodyPr/>
                    <a:lstStyle/>
                    <a:p>
                      <a:pPr algn="ctr"/>
                      <a:r>
                        <a:rPr lang="en-US" sz="1800" b="1" dirty="0" smtClean="0">
                          <a:solidFill>
                            <a:schemeClr val="tx2"/>
                          </a:solidFill>
                        </a:rPr>
                        <a:t>9</a:t>
                      </a:r>
                      <a:endParaRPr lang="en-US" sz="1800" b="1" dirty="0">
                        <a:solidFill>
                          <a:schemeClr val="tx2"/>
                        </a:solidFill>
                      </a:endParaRPr>
                    </a:p>
                  </a:txBody>
                  <a:tcPr anchor="ctr"/>
                </a:tc>
                <a:tc>
                  <a:txBody>
                    <a:bodyPr/>
                    <a:lstStyle/>
                    <a:p>
                      <a:pPr algn="ctr"/>
                      <a:r>
                        <a:rPr lang="en-US" sz="1800" dirty="0" smtClean="0">
                          <a:solidFill>
                            <a:schemeClr val="tx2"/>
                          </a:solidFill>
                        </a:rPr>
                        <a:t>9</a:t>
                      </a:r>
                      <a:endParaRPr lang="en-US" sz="1800" dirty="0">
                        <a:solidFill>
                          <a:schemeClr val="tx2"/>
                        </a:solidFill>
                      </a:endParaRPr>
                    </a:p>
                  </a:txBody>
                  <a:tcPr/>
                </a:tc>
                <a:tc>
                  <a:txBody>
                    <a:bodyPr/>
                    <a:lstStyle/>
                    <a:p>
                      <a:pPr algn="ctr"/>
                      <a:r>
                        <a:rPr lang="en-US" sz="1800" dirty="0" smtClean="0">
                          <a:solidFill>
                            <a:schemeClr val="tx2"/>
                          </a:solidFill>
                        </a:rPr>
                        <a:t>04 Mar</a:t>
                      </a:r>
                      <a:r>
                        <a:rPr lang="en-US" sz="1800" baseline="0" dirty="0" smtClean="0">
                          <a:solidFill>
                            <a:schemeClr val="tx2"/>
                          </a:solidFill>
                        </a:rPr>
                        <a:t> </a:t>
                      </a:r>
                      <a:r>
                        <a:rPr lang="en-US" sz="1800" dirty="0" smtClean="0">
                          <a:solidFill>
                            <a:schemeClr val="tx2"/>
                          </a:solidFill>
                        </a:rPr>
                        <a:t>– 08 Mar</a:t>
                      </a:r>
                      <a:endParaRPr lang="en-US" sz="1800" dirty="0">
                        <a:solidFill>
                          <a:schemeClr val="tx2"/>
                        </a:solidFill>
                      </a:endParaRPr>
                    </a:p>
                  </a:txBody>
                  <a:tcPr/>
                </a:tc>
                <a:tc rowSpan="2">
                  <a:txBody>
                    <a:bodyPr/>
                    <a:lstStyle/>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Contract Management</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Leave Management Function</a:t>
                      </a:r>
                    </a:p>
                  </a:txBody>
                  <a:tcPr/>
                </a:tc>
              </a:tr>
              <a:tr h="411480">
                <a:tc vMerge="1">
                  <a:txBody>
                    <a:bodyPr/>
                    <a:lstStyle/>
                    <a:p>
                      <a:endParaRPr lang="en-US" dirty="0"/>
                    </a:p>
                  </a:txBody>
                  <a:tcPr/>
                </a:tc>
                <a:tc>
                  <a:txBody>
                    <a:bodyPr/>
                    <a:lstStyle/>
                    <a:p>
                      <a:pPr algn="ctr"/>
                      <a:r>
                        <a:rPr lang="en-US" sz="1800" dirty="0" smtClean="0">
                          <a:solidFill>
                            <a:schemeClr val="tx2"/>
                          </a:solidFill>
                        </a:rPr>
                        <a:t>10</a:t>
                      </a:r>
                      <a:endParaRPr lang="en-US" sz="1800" dirty="0">
                        <a:solidFill>
                          <a:schemeClr val="tx2"/>
                        </a:solidFill>
                      </a:endParaRPr>
                    </a:p>
                  </a:txBody>
                  <a:tcPr/>
                </a:tc>
                <a:tc>
                  <a:txBody>
                    <a:bodyPr/>
                    <a:lstStyle/>
                    <a:p>
                      <a:pPr algn="ctr"/>
                      <a:r>
                        <a:rPr lang="en-US" sz="1800" dirty="0" smtClean="0">
                          <a:solidFill>
                            <a:schemeClr val="tx2"/>
                          </a:solidFill>
                        </a:rPr>
                        <a:t>11 Mar – 15 Mar</a:t>
                      </a:r>
                      <a:endParaRPr lang="en-US" sz="1800" dirty="0">
                        <a:solidFill>
                          <a:schemeClr val="tx2"/>
                        </a:solidFill>
                      </a:endParaRPr>
                    </a:p>
                  </a:txBody>
                  <a:tcPr/>
                </a:tc>
                <a:tc vMerge="1">
                  <a:txBody>
                    <a:bodyPr/>
                    <a:lstStyle/>
                    <a:p>
                      <a:endParaRPr lang="en-US" dirty="0"/>
                    </a:p>
                  </a:txBody>
                  <a:tcPr/>
                </a:tc>
              </a:tr>
              <a:tr h="411480">
                <a:tc rowSpan="2">
                  <a:txBody>
                    <a:bodyPr/>
                    <a:lstStyle/>
                    <a:p>
                      <a:pPr algn="ctr"/>
                      <a:r>
                        <a:rPr lang="en-US" sz="1800" b="1" dirty="0" smtClean="0">
                          <a:solidFill>
                            <a:schemeClr val="tx2"/>
                          </a:solidFill>
                        </a:rPr>
                        <a:t>10</a:t>
                      </a:r>
                      <a:endParaRPr lang="en-US" sz="1800" b="1" dirty="0">
                        <a:solidFill>
                          <a:schemeClr val="tx2"/>
                        </a:solidFill>
                      </a:endParaRPr>
                    </a:p>
                  </a:txBody>
                  <a:tcPr anchor="ctr"/>
                </a:tc>
                <a:tc>
                  <a:txBody>
                    <a:bodyPr/>
                    <a:lstStyle/>
                    <a:p>
                      <a:pPr algn="ctr"/>
                      <a:r>
                        <a:rPr lang="en-US" sz="1800" dirty="0" smtClean="0">
                          <a:solidFill>
                            <a:schemeClr val="tx2"/>
                          </a:solidFill>
                        </a:rPr>
                        <a:t>11</a:t>
                      </a:r>
                      <a:endParaRPr lang="en-US" sz="1800" dirty="0">
                        <a:solidFill>
                          <a:schemeClr val="tx2"/>
                        </a:solidFill>
                      </a:endParaRPr>
                    </a:p>
                  </a:txBody>
                  <a:tcPr/>
                </a:tc>
                <a:tc>
                  <a:txBody>
                    <a:bodyPr/>
                    <a:lstStyle/>
                    <a:p>
                      <a:pPr algn="ctr"/>
                      <a:r>
                        <a:rPr lang="en-US" sz="1800" dirty="0" smtClean="0">
                          <a:solidFill>
                            <a:schemeClr val="tx2"/>
                          </a:solidFill>
                        </a:rPr>
                        <a:t>18 Mar – 22 Mar</a:t>
                      </a:r>
                      <a:endParaRPr lang="en-US" sz="1800" dirty="0">
                        <a:solidFill>
                          <a:schemeClr val="tx2"/>
                        </a:solidFill>
                      </a:endParaRPr>
                    </a:p>
                  </a:txBody>
                  <a:tcPr/>
                </a:tc>
                <a:tc rowSpan="2">
                  <a:txBody>
                    <a:bodyPr/>
                    <a:lstStyle/>
                    <a:p>
                      <a:pPr marL="171450" indent="-171450">
                        <a:buFont typeface="Arial" pitchFamily="34" charset="0"/>
                        <a:buChar char="•"/>
                      </a:pPr>
                      <a:r>
                        <a:rPr lang="en-US" sz="1800" dirty="0" smtClean="0">
                          <a:solidFill>
                            <a:schemeClr val="tx2"/>
                          </a:solidFill>
                        </a:rPr>
                        <a:t>Report</a:t>
                      </a:r>
                      <a:r>
                        <a:rPr lang="en-US" sz="1800" baseline="0" dirty="0" smtClean="0">
                          <a:solidFill>
                            <a:schemeClr val="tx2"/>
                          </a:solidFill>
                        </a:rPr>
                        <a:t> Factory Function (Phase 2)</a:t>
                      </a:r>
                      <a:endParaRPr lang="en-US" sz="1800" dirty="0" smtClean="0">
                        <a:solidFill>
                          <a:schemeClr val="tx2"/>
                        </a:solidFill>
                      </a:endParaRPr>
                    </a:p>
                    <a:p>
                      <a:pPr marL="171450" indent="-171450">
                        <a:buFont typeface="Arial" pitchFamily="34" charset="0"/>
                        <a:buChar char="•"/>
                      </a:pPr>
                      <a:r>
                        <a:rPr lang="en-US" sz="1800" dirty="0" smtClean="0">
                          <a:solidFill>
                            <a:schemeClr val="tx2"/>
                          </a:solidFill>
                        </a:rPr>
                        <a:t>Usability</a:t>
                      </a:r>
                      <a:r>
                        <a:rPr lang="en-US" sz="1800" baseline="0" dirty="0" smtClean="0">
                          <a:solidFill>
                            <a:schemeClr val="tx2"/>
                          </a:solidFill>
                        </a:rPr>
                        <a:t> Enhancement (design/bugs solving)</a:t>
                      </a:r>
                    </a:p>
                    <a:p>
                      <a:pPr marL="171450" indent="-171450">
                        <a:buFont typeface="Arial" pitchFamily="34" charset="0"/>
                        <a:buChar char="•"/>
                      </a:pPr>
                      <a:r>
                        <a:rPr lang="en-US" sz="1800" baseline="0" dirty="0" smtClean="0">
                          <a:solidFill>
                            <a:schemeClr val="tx2"/>
                          </a:solidFill>
                        </a:rPr>
                        <a:t>School UAT</a:t>
                      </a:r>
                      <a:endParaRPr lang="en-US" sz="1800" dirty="0">
                        <a:solidFill>
                          <a:schemeClr val="tx2"/>
                        </a:solidFill>
                      </a:endParaRPr>
                    </a:p>
                  </a:txBody>
                  <a:tcPr/>
                </a:tc>
              </a:tr>
              <a:tr h="411480">
                <a:tc vMerge="1">
                  <a:txBody>
                    <a:bodyPr/>
                    <a:lstStyle/>
                    <a:p>
                      <a:endParaRPr lang="en-US" dirty="0"/>
                    </a:p>
                  </a:txBody>
                  <a:tcPr/>
                </a:tc>
                <a:tc>
                  <a:txBody>
                    <a:bodyPr/>
                    <a:lstStyle/>
                    <a:p>
                      <a:pPr algn="ctr"/>
                      <a:r>
                        <a:rPr lang="en-US" sz="1800" dirty="0" smtClean="0">
                          <a:solidFill>
                            <a:schemeClr val="tx2"/>
                          </a:solidFill>
                        </a:rPr>
                        <a:t>12</a:t>
                      </a:r>
                      <a:endParaRPr lang="en-US" sz="1800" dirty="0">
                        <a:solidFill>
                          <a:schemeClr val="tx2"/>
                        </a:solidFill>
                      </a:endParaRPr>
                    </a:p>
                  </a:txBody>
                  <a:tcPr/>
                </a:tc>
                <a:tc>
                  <a:txBody>
                    <a:bodyPr/>
                    <a:lstStyle/>
                    <a:p>
                      <a:pPr algn="ctr"/>
                      <a:r>
                        <a:rPr lang="en-US" sz="1800" dirty="0" smtClean="0">
                          <a:solidFill>
                            <a:schemeClr val="tx2"/>
                          </a:solidFill>
                        </a:rPr>
                        <a:t>25 Mar – 29 Mar</a:t>
                      </a:r>
                    </a:p>
                  </a:txBody>
                  <a:tcPr/>
                </a:tc>
                <a:tc vMerge="1">
                  <a:txBody>
                    <a:bodyPr/>
                    <a:lstStyle/>
                    <a:p>
                      <a:endParaRPr lang="en-US" dirty="0"/>
                    </a:p>
                  </a:txBody>
                  <a:tcPr/>
                </a:tc>
              </a:tr>
              <a:tr h="411480">
                <a:tc rowSpan="2">
                  <a:txBody>
                    <a:bodyPr/>
                    <a:lstStyle/>
                    <a:p>
                      <a:pPr algn="ctr"/>
                      <a:r>
                        <a:rPr lang="en-US" sz="1800" b="1" dirty="0" smtClean="0">
                          <a:solidFill>
                            <a:schemeClr val="tx2"/>
                          </a:solidFill>
                        </a:rPr>
                        <a:t>11</a:t>
                      </a:r>
                      <a:endParaRPr lang="en-US" sz="1800" b="1" dirty="0">
                        <a:solidFill>
                          <a:schemeClr val="tx2"/>
                        </a:solidFill>
                      </a:endParaRPr>
                    </a:p>
                  </a:txBody>
                  <a:tcPr anchor="ctr"/>
                </a:tc>
                <a:tc>
                  <a:txBody>
                    <a:bodyPr/>
                    <a:lstStyle/>
                    <a:p>
                      <a:pPr algn="ctr"/>
                      <a:r>
                        <a:rPr lang="en-US" sz="1800" dirty="0" smtClean="0">
                          <a:solidFill>
                            <a:schemeClr val="tx2"/>
                          </a:solidFill>
                        </a:rPr>
                        <a:t>13</a:t>
                      </a:r>
                      <a:endParaRPr lang="en-US" sz="1800" dirty="0">
                        <a:solidFill>
                          <a:schemeClr val="tx2"/>
                        </a:solidFill>
                      </a:endParaRPr>
                    </a:p>
                  </a:txBody>
                  <a:tcPr/>
                </a:tc>
                <a:tc>
                  <a:txBody>
                    <a:bodyPr/>
                    <a:lstStyle/>
                    <a:p>
                      <a:pPr algn="ctr"/>
                      <a:r>
                        <a:rPr lang="en-US" sz="1800" dirty="0" smtClean="0">
                          <a:solidFill>
                            <a:schemeClr val="tx2"/>
                          </a:solidFill>
                        </a:rPr>
                        <a:t>01 Apr –</a:t>
                      </a:r>
                      <a:r>
                        <a:rPr lang="en-US" sz="1800" baseline="0" dirty="0" smtClean="0">
                          <a:solidFill>
                            <a:schemeClr val="tx2"/>
                          </a:solidFill>
                        </a:rPr>
                        <a:t> 05 Apr</a:t>
                      </a:r>
                      <a:endParaRPr lang="en-US" sz="1800" dirty="0" smtClean="0">
                        <a:solidFill>
                          <a:schemeClr val="tx2"/>
                        </a:solidFill>
                      </a:endParaRPr>
                    </a:p>
                  </a:txBody>
                  <a:tcPr/>
                </a:tc>
                <a:tc rowSpan="2">
                  <a:txBody>
                    <a:bodyPr/>
                    <a:lstStyle/>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Sponsor UAT </a:t>
                      </a:r>
                    </a:p>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UAT</a:t>
                      </a:r>
                      <a:r>
                        <a:rPr lang="en-US" sz="1800" baseline="0" dirty="0" smtClean="0">
                          <a:solidFill>
                            <a:schemeClr val="tx2"/>
                          </a:solidFill>
                        </a:rPr>
                        <a:t> Review</a:t>
                      </a:r>
                    </a:p>
                  </a:txBody>
                  <a:tcPr/>
                </a:tc>
              </a:tr>
              <a:tr h="411480">
                <a:tc vMerge="1">
                  <a:txBody>
                    <a:bodyPr/>
                    <a:lstStyle/>
                    <a:p>
                      <a:endParaRPr lang="en-US" dirty="0"/>
                    </a:p>
                  </a:txBody>
                  <a:tcPr/>
                </a:tc>
                <a:tc>
                  <a:txBody>
                    <a:bodyPr/>
                    <a:lstStyle/>
                    <a:p>
                      <a:pPr algn="ctr"/>
                      <a:r>
                        <a:rPr lang="en-US" sz="1800" dirty="0" smtClean="0">
                          <a:solidFill>
                            <a:schemeClr val="tx2"/>
                          </a:solidFill>
                        </a:rPr>
                        <a:t>14</a:t>
                      </a:r>
                      <a:endParaRPr lang="en-US" sz="1800" dirty="0">
                        <a:solidFill>
                          <a:schemeClr val="tx2"/>
                        </a:solidFill>
                      </a:endParaRPr>
                    </a:p>
                  </a:txBody>
                  <a:tcPr/>
                </a:tc>
                <a:tc>
                  <a:txBody>
                    <a:bodyPr/>
                    <a:lstStyle/>
                    <a:p>
                      <a:pPr algn="ctr"/>
                      <a:r>
                        <a:rPr lang="en-US" sz="1800" dirty="0" smtClean="0">
                          <a:solidFill>
                            <a:schemeClr val="tx2"/>
                          </a:solidFill>
                        </a:rPr>
                        <a:t>08 Apr – 12 Apr</a:t>
                      </a:r>
                    </a:p>
                  </a:txBody>
                  <a:tcPr/>
                </a:tc>
                <a:tc vMerge="1">
                  <a:txBody>
                    <a:bodyPr/>
                    <a:lstStyle/>
                    <a:p>
                      <a:endParaRPr lang="en-US" dirty="0"/>
                    </a:p>
                  </a:txBody>
                  <a:tcPr/>
                </a:tc>
              </a:tr>
              <a:tr h="411480">
                <a:tc rowSpan="2">
                  <a:txBody>
                    <a:bodyPr/>
                    <a:lstStyle/>
                    <a:p>
                      <a:pPr algn="ctr"/>
                      <a:r>
                        <a:rPr lang="en-US" sz="1800" b="1" dirty="0" smtClean="0">
                          <a:solidFill>
                            <a:schemeClr val="tx2"/>
                          </a:solidFill>
                        </a:rPr>
                        <a:t>12</a:t>
                      </a:r>
                      <a:endParaRPr lang="en-US" sz="1800" b="1" dirty="0">
                        <a:solidFill>
                          <a:schemeClr val="tx2"/>
                        </a:solidFill>
                      </a:endParaRPr>
                    </a:p>
                  </a:txBody>
                  <a:tcPr anchor="ctr"/>
                </a:tc>
                <a:tc>
                  <a:txBody>
                    <a:bodyPr/>
                    <a:lstStyle/>
                    <a:p>
                      <a:pPr algn="ctr"/>
                      <a:r>
                        <a:rPr lang="en-US" sz="1800" dirty="0" smtClean="0">
                          <a:solidFill>
                            <a:schemeClr val="tx2"/>
                          </a:solidFill>
                        </a:rPr>
                        <a:t>15</a:t>
                      </a:r>
                      <a:endParaRPr lang="en-US" sz="1800" dirty="0">
                        <a:solidFill>
                          <a:schemeClr val="tx2"/>
                        </a:solidFill>
                      </a:endParaRPr>
                    </a:p>
                  </a:txBody>
                  <a:tcPr/>
                </a:tc>
                <a:tc>
                  <a:txBody>
                    <a:bodyPr/>
                    <a:lstStyle/>
                    <a:p>
                      <a:pPr algn="ctr"/>
                      <a:r>
                        <a:rPr lang="en-US" sz="1800" dirty="0" smtClean="0">
                          <a:solidFill>
                            <a:schemeClr val="tx2"/>
                          </a:solidFill>
                        </a:rPr>
                        <a:t>15 Apr – 19 Apr</a:t>
                      </a:r>
                      <a:endParaRPr lang="en-US" sz="1800" dirty="0">
                        <a:solidFill>
                          <a:schemeClr val="tx2"/>
                        </a:solidFill>
                      </a:endParaRPr>
                    </a:p>
                  </a:txBody>
                  <a:tcPr/>
                </a:tc>
                <a:tc rowSpan="2">
                  <a:txBody>
                    <a:bodyPr/>
                    <a:lstStyle/>
                    <a:p>
                      <a:pPr marL="171450" marR="0" indent="-171450" algn="l" defTabSz="914400" rtl="0" eaLnBrk="1" fontAlgn="auto" latinLnBrk="0" hangingPunct="1">
                        <a:lnSpc>
                          <a:spcPct val="100000"/>
                        </a:lnSpc>
                        <a:spcBef>
                          <a:spcPts val="0"/>
                        </a:spcBef>
                        <a:spcAft>
                          <a:spcPts val="0"/>
                        </a:spcAft>
                        <a:buClrTx/>
                        <a:buSzTx/>
                        <a:buFont typeface="Arial" pitchFamily="34" charset="0"/>
                        <a:buChar char="•"/>
                        <a:tabLst/>
                        <a:defRPr/>
                      </a:pPr>
                      <a:r>
                        <a:rPr lang="en-US" sz="1800" dirty="0" smtClean="0">
                          <a:solidFill>
                            <a:schemeClr val="tx2"/>
                          </a:solidFill>
                        </a:rPr>
                        <a:t>Final Presentation</a:t>
                      </a:r>
                    </a:p>
                    <a:p>
                      <a:pPr marL="0" marR="0" indent="0" algn="l" defTabSz="914400" rtl="0" eaLnBrk="1" fontAlgn="auto" latinLnBrk="0" hangingPunct="1">
                        <a:lnSpc>
                          <a:spcPct val="100000"/>
                        </a:lnSpc>
                        <a:spcBef>
                          <a:spcPts val="0"/>
                        </a:spcBef>
                        <a:spcAft>
                          <a:spcPts val="0"/>
                        </a:spcAft>
                        <a:buClrTx/>
                        <a:buSzTx/>
                        <a:buFont typeface="Arial" pitchFamily="34" charset="0"/>
                        <a:buChar char="•"/>
                        <a:tabLst/>
                        <a:defRPr/>
                      </a:pPr>
                      <a:endParaRPr lang="en-US" sz="1800" dirty="0">
                        <a:solidFill>
                          <a:schemeClr val="tx2"/>
                        </a:solidFill>
                      </a:endParaRPr>
                    </a:p>
                  </a:txBody>
                  <a:tcPr/>
                </a:tc>
              </a:tr>
              <a:tr h="411480">
                <a:tc vMerge="1">
                  <a:txBody>
                    <a:bodyPr/>
                    <a:lstStyle/>
                    <a:p>
                      <a:pPr algn="ctr"/>
                      <a:endParaRPr lang="en-US" dirty="0"/>
                    </a:p>
                  </a:txBody>
                  <a:tcPr/>
                </a:tc>
                <a:tc>
                  <a:txBody>
                    <a:bodyPr/>
                    <a:lstStyle/>
                    <a:p>
                      <a:pPr algn="ctr"/>
                      <a:r>
                        <a:rPr lang="en-US" sz="1800" dirty="0" smtClean="0">
                          <a:solidFill>
                            <a:schemeClr val="tx2"/>
                          </a:solidFill>
                        </a:rPr>
                        <a:t>16</a:t>
                      </a:r>
                      <a:endParaRPr lang="en-US" sz="1800" dirty="0">
                        <a:solidFill>
                          <a:schemeClr val="tx2"/>
                        </a:solidFill>
                      </a:endParaRPr>
                    </a:p>
                  </a:txBody>
                  <a:tcPr/>
                </a:tc>
                <a:tc>
                  <a:txBody>
                    <a:bodyPr/>
                    <a:lstStyle/>
                    <a:p>
                      <a:pPr algn="ctr"/>
                      <a:r>
                        <a:rPr lang="en-US" sz="1800" dirty="0" smtClean="0">
                          <a:solidFill>
                            <a:schemeClr val="tx2"/>
                          </a:solidFill>
                        </a:rPr>
                        <a:t>22 Apr – 26 Apr</a:t>
                      </a:r>
                      <a:endParaRPr lang="en-US" sz="1800" dirty="0">
                        <a:solidFill>
                          <a:schemeClr val="tx2"/>
                        </a:solidFill>
                      </a:endParaRPr>
                    </a:p>
                  </a:txBody>
                  <a:tcPr/>
                </a:tc>
                <a:tc v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r>
            </a:tbl>
          </a:graphicData>
        </a:graphic>
      </p:graphicFrame>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Outcomes</a:t>
            </a:r>
            <a:endParaRPr lang="en-US" dirty="0"/>
          </a:p>
        </p:txBody>
      </p:sp>
      <p:sp>
        <p:nvSpPr>
          <p:cNvPr id="3" name="Content Placeholder 2"/>
          <p:cNvSpPr>
            <a:spLocks noGrp="1"/>
          </p:cNvSpPr>
          <p:nvPr>
            <p:ph idx="1"/>
          </p:nvPr>
        </p:nvSpPr>
        <p:spPr>
          <a:xfrm>
            <a:off x="457200" y="1341436"/>
            <a:ext cx="8229600" cy="5059364"/>
          </a:xfrm>
        </p:spPr>
        <p:txBody>
          <a:bodyPr>
            <a:normAutofit/>
          </a:bodyPr>
          <a:lstStyle/>
          <a:p>
            <a:pPr>
              <a:lnSpc>
                <a:spcPct val="150000"/>
              </a:lnSpc>
              <a:buClrTx/>
            </a:pPr>
            <a:endParaRPr lang="en-US" sz="2800" dirty="0" smtClean="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Features of Osmosis</a:t>
            </a:r>
            <a:endParaRPr lang="en-US" dirty="0"/>
          </a:p>
        </p:txBody>
      </p:sp>
      <p:sp>
        <p:nvSpPr>
          <p:cNvPr id="3" name="Content Placeholder 2"/>
          <p:cNvSpPr>
            <a:spLocks noGrp="1"/>
          </p:cNvSpPr>
          <p:nvPr>
            <p:ph idx="1"/>
          </p:nvPr>
        </p:nvSpPr>
        <p:spPr>
          <a:xfrm>
            <a:off x="457200" y="1341436"/>
            <a:ext cx="8229600" cy="5059364"/>
          </a:xfrm>
        </p:spPr>
        <p:txBody>
          <a:bodyPr>
            <a:normAutofit/>
          </a:bodyPr>
          <a:lstStyle/>
          <a:p>
            <a:pPr>
              <a:lnSpc>
                <a:spcPct val="150000"/>
              </a:lnSpc>
              <a:buClrTx/>
            </a:pPr>
            <a:r>
              <a:rPr lang="en-US" sz="2800" dirty="0" smtClean="0"/>
              <a:t>Post &amp; Advertising of Service</a:t>
            </a:r>
          </a:p>
          <a:p>
            <a:pPr>
              <a:lnSpc>
                <a:spcPct val="150000"/>
              </a:lnSpc>
              <a:buClrTx/>
            </a:pPr>
            <a:r>
              <a:rPr lang="en-US" sz="2800" dirty="0" smtClean="0"/>
              <a:t>Maintain Company/Individual profile</a:t>
            </a:r>
          </a:p>
          <a:p>
            <a:pPr>
              <a:lnSpc>
                <a:spcPct val="150000"/>
              </a:lnSpc>
              <a:buClrTx/>
            </a:pPr>
            <a:r>
              <a:rPr lang="en-US" sz="2800" dirty="0" smtClean="0"/>
              <a:t>Create Units</a:t>
            </a:r>
          </a:p>
          <a:p>
            <a:pPr>
              <a:lnSpc>
                <a:spcPct val="150000"/>
              </a:lnSpc>
              <a:buClrTx/>
            </a:pPr>
            <a:r>
              <a:rPr lang="en-US" sz="2800" dirty="0" smtClean="0"/>
              <a:t>Enable tagging of employees</a:t>
            </a:r>
          </a:p>
          <a:p>
            <a:pPr>
              <a:lnSpc>
                <a:spcPct val="150000"/>
              </a:lnSpc>
              <a:buClrTx/>
            </a:pPr>
            <a:r>
              <a:rPr lang="en-US" sz="2800" dirty="0" smtClean="0"/>
              <a:t>Subscribing to Company/Individual Profile</a:t>
            </a:r>
          </a:p>
          <a:p>
            <a:pPr>
              <a:lnSpc>
                <a:spcPct val="150000"/>
              </a:lnSpc>
              <a:buClrTx/>
            </a:pPr>
            <a:endParaRPr lang="en-US" sz="2800" dirty="0" smtClean="0"/>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recycle_wd.png"/>
          <p:cNvPicPr>
            <a:picLocks noGrp="1" noChangeAspect="1"/>
          </p:cNvPicPr>
          <p:nvPr>
            <p:ph type="pic" idx="1"/>
          </p:nvPr>
        </p:nvPicPr>
        <p:blipFill>
          <a:blip r:embed="rId2" cstate="print"/>
          <a:srcRect t="4074" b="4074"/>
          <a:stretch>
            <a:fillRect/>
          </a:stretch>
        </p:blipFill>
        <p:spPr/>
      </p:pic>
      <p:sp>
        <p:nvSpPr>
          <p:cNvPr id="2" name="Title 1"/>
          <p:cNvSpPr>
            <a:spLocks noGrp="1"/>
          </p:cNvSpPr>
          <p:nvPr>
            <p:ph type="title"/>
          </p:nvPr>
        </p:nvSpPr>
        <p:spPr>
          <a:xfrm>
            <a:off x="2286000" y="3657600"/>
            <a:ext cx="4724400" cy="1371600"/>
          </a:xfrm>
        </p:spPr>
        <p:txBody>
          <a:bodyPr/>
          <a:lstStyle/>
          <a:p>
            <a:pPr algn="ctr"/>
            <a:r>
              <a:rPr lang="en-US" sz="3200" dirty="0" smtClean="0"/>
              <a:t>-END-</a:t>
            </a:r>
            <a:br>
              <a:rPr lang="en-US" sz="3200" dirty="0" smtClean="0"/>
            </a:br>
            <a:r>
              <a:rPr lang="en-US" sz="3200" dirty="0" smtClean="0"/>
              <a:t>Questions &amp; Answers</a:t>
            </a:r>
            <a:endParaRPr lang="en-US" sz="3200" dirty="0"/>
          </a:p>
        </p:txBody>
      </p:sp>
      <p:sp>
        <p:nvSpPr>
          <p:cNvPr id="4" name="TextBox 3"/>
          <p:cNvSpPr txBox="1"/>
          <p:nvPr/>
        </p:nvSpPr>
        <p:spPr>
          <a:xfrm>
            <a:off x="3657600" y="4953000"/>
            <a:ext cx="1828800" cy="914400"/>
          </a:xfrm>
          <a:prstGeom prst="rect">
            <a:avLst/>
          </a:prstGeom>
        </p:spPr>
        <p:txBody>
          <a:bodyPr vert="horz" wrap="none" lIns="91440" tIns="45720" rIns="91440" bIns="45720" rtlCol="0" anchor="ctr">
            <a:normAutofit/>
          </a:bodyPr>
          <a:lstStyle/>
          <a:p>
            <a:pPr marL="0" marR="0" indent="0" algn="l" defTabSz="914400" rtl="0" eaLnBrk="1" fontAlgn="auto" latinLnBrk="0" hangingPunct="1">
              <a:lnSpc>
                <a:spcPct val="100000"/>
              </a:lnSpc>
              <a:spcBef>
                <a:spcPct val="0"/>
              </a:spcBef>
              <a:spcAft>
                <a:spcPts val="0"/>
              </a:spcAft>
              <a:buClrTx/>
              <a:buSzTx/>
              <a:buFontTx/>
              <a:buNone/>
              <a:tabLst/>
            </a:pPr>
            <a:r>
              <a:rPr kumimoji="0" lang="en-US" sz="2800" b="1" i="0" u="none" strike="noStrike" kern="1200" cap="none" spc="0" normalizeH="0" baseline="0" noProof="0" dirty="0" smtClean="0">
                <a:ln>
                  <a:noFill/>
                </a:ln>
                <a:solidFill>
                  <a:schemeClr val="tx1"/>
                </a:solidFill>
                <a:effectLst/>
                <a:uLnTx/>
                <a:uFillTx/>
                <a:latin typeface="Perpetua" pitchFamily="18" charset="0"/>
                <a:ea typeface="+mj-ea"/>
                <a:cs typeface="+mj-cs"/>
              </a:rPr>
              <a:t>Thank you</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Our group’s motivation for this project</a:t>
            </a:r>
            <a:endParaRPr lang="en-US" dirty="0"/>
          </a:p>
        </p:txBody>
      </p:sp>
      <p:sp>
        <p:nvSpPr>
          <p:cNvPr id="3" name="Content Placeholder 2"/>
          <p:cNvSpPr>
            <a:spLocks noGrp="1"/>
          </p:cNvSpPr>
          <p:nvPr>
            <p:ph idx="1"/>
          </p:nvPr>
        </p:nvSpPr>
        <p:spPr>
          <a:xfrm>
            <a:off x="457200" y="2514600"/>
            <a:ext cx="8229600" cy="5059364"/>
          </a:xfrm>
        </p:spPr>
        <p:txBody>
          <a:bodyPr/>
          <a:lstStyle/>
          <a:p>
            <a:r>
              <a:rPr lang="en-US" dirty="0" smtClean="0"/>
              <a:t>To develop a product that is able to solve business problem</a:t>
            </a:r>
            <a:endParaRPr lang="en-US" dirty="0"/>
          </a:p>
        </p:txBody>
      </p:sp>
    </p:spTree>
    <p:extLst>
      <p:ext uri="{BB962C8B-B14F-4D97-AF65-F5344CB8AC3E}">
        <p14:creationId xmlns="" xmlns:p14="http://schemas.microsoft.com/office/powerpoint/2010/main" val="3624922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Current </a:t>
            </a:r>
            <a:endParaRPr lang="en-US" dirty="0"/>
          </a:p>
        </p:txBody>
      </p:sp>
      <p:pic>
        <p:nvPicPr>
          <p:cNvPr id="4" name="Picture 3"/>
          <p:cNvPicPr>
            <a:picLocks noChangeAspect="1"/>
          </p:cNvPicPr>
          <p:nvPr/>
        </p:nvPicPr>
        <p:blipFill>
          <a:blip r:embed="rId3" cstate="print"/>
          <a:stretch>
            <a:fillRect/>
          </a:stretch>
        </p:blipFill>
        <p:spPr>
          <a:xfrm>
            <a:off x="1981200" y="1676400"/>
            <a:ext cx="4377871" cy="972860"/>
          </a:xfrm>
          <a:prstGeom prst="rect">
            <a:avLst/>
          </a:prstGeom>
        </p:spPr>
      </p:pic>
      <p:pic>
        <p:nvPicPr>
          <p:cNvPr id="6" name="Picture 5"/>
          <p:cNvPicPr>
            <a:picLocks noChangeAspect="1"/>
          </p:cNvPicPr>
          <p:nvPr/>
        </p:nvPicPr>
        <p:blipFill>
          <a:blip r:embed="rId4" cstate="print"/>
          <a:stretch>
            <a:fillRect/>
          </a:stretch>
        </p:blipFill>
        <p:spPr>
          <a:xfrm>
            <a:off x="1676400" y="2895600"/>
            <a:ext cx="5207549" cy="1074057"/>
          </a:xfrm>
          <a:prstGeom prst="rect">
            <a:avLst/>
          </a:prstGeom>
        </p:spPr>
      </p:pic>
      <p:pic>
        <p:nvPicPr>
          <p:cNvPr id="7" name="Picture 6"/>
          <p:cNvPicPr>
            <a:picLocks noChangeAspect="1"/>
          </p:cNvPicPr>
          <p:nvPr/>
        </p:nvPicPr>
        <p:blipFill rotWithShape="1">
          <a:blip r:embed="rId5" cstate="print"/>
          <a:srcRect l="9046" t="21623" r="6601" b="34694"/>
          <a:stretch/>
        </p:blipFill>
        <p:spPr>
          <a:xfrm>
            <a:off x="1828800" y="4273046"/>
            <a:ext cx="5021943" cy="1950551"/>
          </a:xfrm>
          <a:prstGeom prst="rect">
            <a:avLst/>
          </a:prstGeom>
        </p:spPr>
      </p:pic>
    </p:spTree>
    <p:extLst>
      <p:ext uri="{BB962C8B-B14F-4D97-AF65-F5344CB8AC3E}">
        <p14:creationId xmlns="" xmlns:p14="http://schemas.microsoft.com/office/powerpoint/2010/main" val="2961471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Market survey</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 xmlns:p14="http://schemas.microsoft.com/office/powerpoint/2010/main" val="4229044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600200"/>
            <a:ext cx="8229600" cy="639763"/>
          </a:xfrm>
        </p:spPr>
        <p:txBody>
          <a:bodyPr/>
          <a:lstStyle/>
          <a:p>
            <a:r>
              <a:rPr lang="en-US" dirty="0" smtClean="0"/>
              <a:t>What do they offer to companies?</a:t>
            </a:r>
            <a:endParaRPr lang="en-US" dirty="0"/>
          </a:p>
        </p:txBody>
      </p:sp>
      <p:sp>
        <p:nvSpPr>
          <p:cNvPr id="3" name="Content Placeholder 2"/>
          <p:cNvSpPr>
            <a:spLocks noGrp="1"/>
          </p:cNvSpPr>
          <p:nvPr>
            <p:ph idx="1"/>
          </p:nvPr>
        </p:nvSpPr>
        <p:spPr>
          <a:xfrm>
            <a:off x="450000" y="2255836"/>
            <a:ext cx="8229600" cy="5059364"/>
          </a:xfrm>
        </p:spPr>
        <p:txBody>
          <a:bodyPr/>
          <a:lstStyle/>
          <a:p>
            <a:r>
              <a:rPr lang="en-US" dirty="0" smtClean="0"/>
              <a:t>Platform </a:t>
            </a:r>
            <a:r>
              <a:rPr lang="en-US" dirty="0"/>
              <a:t>to reach out to </a:t>
            </a:r>
            <a:r>
              <a:rPr lang="en-US" b="1" dirty="0" smtClean="0"/>
              <a:t>jobseekers</a:t>
            </a:r>
          </a:p>
          <a:p>
            <a:endParaRPr lang="en-US" dirty="0" smtClean="0"/>
          </a:p>
          <a:p>
            <a:r>
              <a:rPr lang="en-US" sz="3600" b="1" dirty="0" smtClean="0"/>
              <a:t>What do they offer to individuals?</a:t>
            </a:r>
          </a:p>
          <a:p>
            <a:r>
              <a:rPr lang="en-US" dirty="0" smtClean="0"/>
              <a:t>A platform to </a:t>
            </a:r>
            <a:r>
              <a:rPr lang="en-US" b="1" dirty="0" smtClean="0"/>
              <a:t>look for jobs</a:t>
            </a:r>
          </a:p>
          <a:p>
            <a:endParaRPr lang="en-US" dirty="0"/>
          </a:p>
          <a:p>
            <a:endParaRPr lang="en-US" dirty="0"/>
          </a:p>
        </p:txBody>
      </p:sp>
    </p:spTree>
    <p:extLst>
      <p:ext uri="{BB962C8B-B14F-4D97-AF65-F5344CB8AC3E}">
        <p14:creationId xmlns="" xmlns:p14="http://schemas.microsoft.com/office/powerpoint/2010/main" val="22864232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missing in the market?</a:t>
            </a:r>
            <a:endParaRPr lang="en-US" dirty="0"/>
          </a:p>
        </p:txBody>
      </p:sp>
      <p:sp>
        <p:nvSpPr>
          <p:cNvPr id="3" name="Content Placeholder 2"/>
          <p:cNvSpPr>
            <a:spLocks noGrp="1"/>
          </p:cNvSpPr>
          <p:nvPr>
            <p:ph idx="1"/>
          </p:nvPr>
        </p:nvSpPr>
        <p:spPr>
          <a:xfrm>
            <a:off x="304800" y="2819400"/>
            <a:ext cx="8611709" cy="2133600"/>
          </a:xfrm>
        </p:spPr>
        <p:txBody>
          <a:bodyPr>
            <a:normAutofit/>
          </a:bodyPr>
          <a:lstStyle/>
          <a:p>
            <a:pPr marL="0" indent="0">
              <a:buNone/>
            </a:pPr>
            <a:r>
              <a:rPr lang="en-US" sz="3600" dirty="0" smtClean="0"/>
              <a:t>A platform that </a:t>
            </a:r>
            <a:r>
              <a:rPr lang="en-US" sz="3600" b="1" dirty="0" smtClean="0"/>
              <a:t>connects businesses</a:t>
            </a:r>
          </a:p>
          <a:p>
            <a:pPr marL="0" indent="0">
              <a:buNone/>
            </a:pPr>
            <a:r>
              <a:rPr lang="en-US" sz="2000" dirty="0" smtClean="0"/>
              <a:t>Why? There is a need to facilitate the process for companies to discover and engage services provided by other companies</a:t>
            </a:r>
          </a:p>
          <a:p>
            <a:pPr lvl="1"/>
            <a:endParaRPr lang="en-US" dirty="0" smtClean="0"/>
          </a:p>
          <a:p>
            <a:pPr lvl="1"/>
            <a:endParaRPr lang="en-US" dirty="0" smtClean="0"/>
          </a:p>
        </p:txBody>
      </p:sp>
    </p:spTree>
    <p:extLst>
      <p:ext uri="{BB962C8B-B14F-4D97-AF65-F5344CB8AC3E}">
        <p14:creationId xmlns="" xmlns:p14="http://schemas.microsoft.com/office/powerpoint/2010/main" val="4173061483"/>
      </p:ext>
    </p:extLst>
  </p:cSld>
  <p:clrMapOvr>
    <a:masterClrMapping/>
  </p:clrMapOvr>
</p:sld>
</file>

<file path=ppt/theme/theme1.xml><?xml version="1.0" encoding="utf-8"?>
<a:theme xmlns:a="http://schemas.openxmlformats.org/drawingml/2006/main" name="TS101857280">
  <a:themeElements>
    <a:clrScheme name="Financial Connection">
      <a:dk1>
        <a:srgbClr val="595959"/>
      </a:dk1>
      <a:lt1>
        <a:srgbClr val="00B050"/>
      </a:lt1>
      <a:dk2>
        <a:srgbClr val="002060"/>
      </a:dk2>
      <a:lt2>
        <a:srgbClr val="9B2D1F"/>
      </a:lt2>
      <a:accent1>
        <a:srgbClr val="0C0C0C"/>
      </a:accent1>
      <a:accent2>
        <a:srgbClr val="00B050"/>
      </a:accent2>
      <a:accent3>
        <a:srgbClr val="002060"/>
      </a:accent3>
      <a:accent4>
        <a:srgbClr val="9B2D1F"/>
      </a:accent4>
      <a:accent5>
        <a:srgbClr val="F4C33A"/>
      </a:accent5>
      <a:accent6>
        <a:srgbClr val="BFBFBF"/>
      </a:accent6>
      <a:hlink>
        <a:srgbClr val="7F7F7F"/>
      </a:hlink>
      <a:folHlink>
        <a:srgbClr val="9B2D1F"/>
      </a:folHlink>
    </a:clrScheme>
    <a:fontScheme name="Verve">
      <a:majorFont>
        <a:latin typeface="Century Gothic"/>
        <a:ea typeface=""/>
        <a:cs typeface=""/>
        <a:font script="Jpan" typeface="HGｺﾞｼｯｸM"/>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bodyPr vert="horz" lIns="91440" tIns="45720" rIns="91440" bIns="45720" rtlCol="0" anchor="ctr">
        <a:normAutofit/>
      </a:bodyPr>
      <a:lstStyle>
        <a:defPPr marL="0" marR="0" indent="0" algn="l" defTabSz="914400" rtl="0" eaLnBrk="1" fontAlgn="auto" latinLnBrk="0" hangingPunct="1">
          <a:lnSpc>
            <a:spcPct val="100000"/>
          </a:lnSpc>
          <a:spcBef>
            <a:spcPct val="0"/>
          </a:spcBef>
          <a:spcAft>
            <a:spcPts val="0"/>
          </a:spcAft>
          <a:buClrTx/>
          <a:buSzTx/>
          <a:buFontTx/>
          <a:buNone/>
          <a:tabLst/>
          <a:defRPr kumimoji="0" sz="2400" b="0" i="0" u="none" strike="noStrike" kern="1200" cap="none" spc="0" normalizeH="0" baseline="0" noProof="0" dirty="0" smtClean="0">
            <a:ln>
              <a:noFill/>
            </a:ln>
            <a:solidFill>
              <a:schemeClr val="tx1"/>
            </a:solidFill>
            <a:effectLst/>
            <a:uLnTx/>
            <a:uFillTx/>
            <a:latin typeface="Perpetua" pitchFamily="18" charset="0"/>
            <a:ea typeface="+mj-ea"/>
            <a:cs typeface="+mj-cs"/>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F7382A4B-C0AB-4FF8-BFCB-F0450AC60B6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3300</TotalTime>
  <Words>3000</Words>
  <Application>Microsoft Office PowerPoint</Application>
  <PresentationFormat>On-screen Show (4:3)</PresentationFormat>
  <Paragraphs>711</Paragraphs>
  <Slides>44</Slides>
  <Notes>18</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44</vt:i4>
      </vt:variant>
    </vt:vector>
  </HeadingPairs>
  <TitlesOfParts>
    <vt:vector size="56" baseType="lpstr">
      <vt:lpstr>Arial</vt:lpstr>
      <vt:lpstr>Century Gothic</vt:lpstr>
      <vt:lpstr>Segoe UI</vt:lpstr>
      <vt:lpstr>Perpetua</vt:lpstr>
      <vt:lpstr>Wingdings</vt:lpstr>
      <vt:lpstr>Cambria</vt:lpstr>
      <vt:lpstr>ＭＳ 明朝</vt:lpstr>
      <vt:lpstr>Times New Roman</vt:lpstr>
      <vt:lpstr>Adobe Caslon Pro</vt:lpstr>
      <vt:lpstr>Calibri</vt:lpstr>
      <vt:lpstr>TS101857280</vt:lpstr>
      <vt:lpstr>Office Theme</vt:lpstr>
      <vt:lpstr>Overview of Final Year Project</vt:lpstr>
      <vt:lpstr>About us</vt:lpstr>
      <vt:lpstr>Agenda</vt:lpstr>
      <vt:lpstr>Slide 4</vt:lpstr>
      <vt:lpstr>Our group’s motivation for this project</vt:lpstr>
      <vt:lpstr>Current </vt:lpstr>
      <vt:lpstr>Market survey</vt:lpstr>
      <vt:lpstr>What do they offer to companies?</vt:lpstr>
      <vt:lpstr>What is missing in the market?</vt:lpstr>
      <vt:lpstr>What is missing in the market?</vt:lpstr>
      <vt:lpstr>What is missing in the market?</vt:lpstr>
      <vt:lpstr>Slide 12</vt:lpstr>
      <vt:lpstr>Slide 13</vt:lpstr>
      <vt:lpstr>What is Osmosis?</vt:lpstr>
      <vt:lpstr>Features of Osmosis</vt:lpstr>
      <vt:lpstr>Benefits of Osmosis</vt:lpstr>
      <vt:lpstr>Project Scope</vt:lpstr>
      <vt:lpstr>Uses Cases</vt:lpstr>
      <vt:lpstr>Paper Prototype</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What language will we be using</vt:lpstr>
      <vt:lpstr>Project Management Methodology</vt:lpstr>
      <vt:lpstr>Risk Mitigation</vt:lpstr>
      <vt:lpstr>Risk Mitigation</vt:lpstr>
      <vt:lpstr>Project Schedule</vt:lpstr>
      <vt:lpstr>Pre-Term (24 Sept – 04 Jan)</vt:lpstr>
      <vt:lpstr>Actual Term (07 Jan – 26 Apr)</vt:lpstr>
      <vt:lpstr>Actual Term (07 Jan – 26 Apr)</vt:lpstr>
      <vt:lpstr>Learning Outcomes</vt:lpstr>
      <vt:lpstr>Features of Osmosis</vt:lpstr>
      <vt:lpstr>-END- Questions &amp; Answers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Overview of Final Year Project</dc:title>
  <dc:creator>Zen Liu</dc:creator>
  <cp:lastModifiedBy>Zen Liu</cp:lastModifiedBy>
  <cp:revision>136</cp:revision>
  <dcterms:created xsi:type="dcterms:W3CDTF">2012-10-15T11:35:49Z</dcterms:created>
  <dcterms:modified xsi:type="dcterms:W3CDTF">2012-11-07T02:07:44Z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TC018572809991</vt:lpwstr>
  </property>
</Properties>
</file>

<file path=docProps/thumbnail.jpeg>
</file>